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314" r:id="rId3"/>
    <p:sldId id="315" r:id="rId4"/>
    <p:sldId id="312" r:id="rId5"/>
    <p:sldId id="510" r:id="rId6"/>
    <p:sldId id="511" r:id="rId7"/>
    <p:sldId id="512" r:id="rId8"/>
    <p:sldId id="513" r:id="rId9"/>
    <p:sldId id="514" r:id="rId10"/>
    <p:sldId id="515" r:id="rId11"/>
    <p:sldId id="536" r:id="rId12"/>
    <p:sldId id="537" r:id="rId13"/>
    <p:sldId id="538" r:id="rId14"/>
    <p:sldId id="316" r:id="rId15"/>
    <p:sldId id="450" r:id="rId16"/>
    <p:sldId id="455" r:id="rId17"/>
    <p:sldId id="457" r:id="rId18"/>
    <p:sldId id="456" r:id="rId19"/>
    <p:sldId id="458" r:id="rId20"/>
    <p:sldId id="459" r:id="rId21"/>
    <p:sldId id="460" r:id="rId22"/>
    <p:sldId id="321" r:id="rId23"/>
    <p:sldId id="322" r:id="rId24"/>
    <p:sldId id="313" r:id="rId25"/>
    <p:sldId id="317" r:id="rId26"/>
    <p:sldId id="318" r:id="rId27"/>
    <p:sldId id="320" r:id="rId28"/>
    <p:sldId id="319" r:id="rId29"/>
    <p:sldId id="325" r:id="rId30"/>
    <p:sldId id="323" r:id="rId31"/>
    <p:sldId id="326" r:id="rId32"/>
    <p:sldId id="505" r:id="rId33"/>
    <p:sldId id="508" r:id="rId34"/>
    <p:sldId id="327" r:id="rId35"/>
    <p:sldId id="465" r:id="rId36"/>
    <p:sldId id="466" r:id="rId37"/>
    <p:sldId id="464" r:id="rId38"/>
    <p:sldId id="328" r:id="rId39"/>
    <p:sldId id="329" r:id="rId40"/>
    <p:sldId id="330" r:id="rId41"/>
    <p:sldId id="499" r:id="rId42"/>
    <p:sldId id="500" r:id="rId43"/>
    <p:sldId id="501" r:id="rId44"/>
    <p:sldId id="502" r:id="rId45"/>
    <p:sldId id="503" r:id="rId46"/>
    <p:sldId id="333" r:id="rId47"/>
    <p:sldId id="338" r:id="rId48"/>
    <p:sldId id="334" r:id="rId49"/>
    <p:sldId id="336" r:id="rId50"/>
    <p:sldId id="337" r:id="rId51"/>
    <p:sldId id="530" r:id="rId52"/>
    <p:sldId id="531" r:id="rId53"/>
    <p:sldId id="767" r:id="rId54"/>
    <p:sldId id="768" r:id="rId55"/>
    <p:sldId id="773" r:id="rId5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4EC01FB-346A-714E-AA8A-7D34E1D18700}">
          <p14:sldIdLst>
            <p14:sldId id="256"/>
            <p14:sldId id="314"/>
            <p14:sldId id="315"/>
            <p14:sldId id="312"/>
            <p14:sldId id="510"/>
            <p14:sldId id="511"/>
            <p14:sldId id="512"/>
            <p14:sldId id="513"/>
            <p14:sldId id="514"/>
            <p14:sldId id="515"/>
            <p14:sldId id="536"/>
            <p14:sldId id="537"/>
            <p14:sldId id="538"/>
            <p14:sldId id="316"/>
            <p14:sldId id="450"/>
            <p14:sldId id="455"/>
            <p14:sldId id="457"/>
            <p14:sldId id="456"/>
            <p14:sldId id="458"/>
            <p14:sldId id="459"/>
            <p14:sldId id="460"/>
            <p14:sldId id="321"/>
            <p14:sldId id="322"/>
            <p14:sldId id="313"/>
            <p14:sldId id="317"/>
            <p14:sldId id="318"/>
            <p14:sldId id="320"/>
            <p14:sldId id="319"/>
            <p14:sldId id="325"/>
            <p14:sldId id="323"/>
            <p14:sldId id="326"/>
            <p14:sldId id="505"/>
            <p14:sldId id="508"/>
            <p14:sldId id="327"/>
            <p14:sldId id="465"/>
            <p14:sldId id="466"/>
            <p14:sldId id="464"/>
            <p14:sldId id="328"/>
            <p14:sldId id="329"/>
            <p14:sldId id="330"/>
            <p14:sldId id="499"/>
            <p14:sldId id="500"/>
            <p14:sldId id="501"/>
            <p14:sldId id="502"/>
            <p14:sldId id="503"/>
            <p14:sldId id="333"/>
            <p14:sldId id="338"/>
            <p14:sldId id="334"/>
            <p14:sldId id="336"/>
            <p14:sldId id="337"/>
            <p14:sldId id="530"/>
            <p14:sldId id="531"/>
            <p14:sldId id="767"/>
            <p14:sldId id="768"/>
            <p14:sldId id="7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8"/>
  </p:normalViewPr>
  <p:slideViewPr>
    <p:cSldViewPr snapToGrid="0">
      <p:cViewPr varScale="1">
        <p:scale>
          <a:sx n="128" d="100"/>
          <a:sy n="128" d="100"/>
        </p:scale>
        <p:origin x="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C1E04-F563-D146-9D70-2726B4B6B014}" type="datetimeFigureOut">
              <a:rPr lang="es-CL" smtClean="0"/>
              <a:t>11-07-25</a:t>
            </a:fld>
            <a:endParaRP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FC078-F9D6-A842-AF26-DF3B9557AD7A}" type="slidenum">
              <a:rPr lang="es-CL" smtClean="0"/>
              <a:t>‹Nº›</a:t>
            </a:fld>
            <a:endParaRPr/>
          </a:p>
        </p:txBody>
      </p:sp>
    </p:spTree>
    <p:extLst>
      <p:ext uri="{BB962C8B-B14F-4D97-AF65-F5344CB8AC3E}">
        <p14:creationId xmlns:p14="http://schemas.microsoft.com/office/powerpoint/2010/main" val="415047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b="1" dirty="0" err="1">
                <a:solidFill>
                  <a:srgbClr val="0E0E0E"/>
                </a:solidFill>
                <a:effectLst/>
                <a:latin typeface=".SF NS"/>
              </a:rPr>
              <a:t>xplicación</a:t>
            </a:r>
            <a:r>
              <a:rPr lang="es-CL" b="1" dirty="0">
                <a:solidFill>
                  <a:srgbClr val="0E0E0E"/>
                </a:solidFill>
                <a:effectLst/>
                <a:latin typeface=".SF NS"/>
              </a:rPr>
              <a:t> de la Imagen:</a:t>
            </a:r>
            <a:endParaRPr lang="es-CL" dirty="0">
              <a:solidFill>
                <a:srgbClr val="0E0E0E"/>
              </a:solidFill>
              <a:effectLst/>
              <a:latin typeface=".SF NS"/>
            </a:endParaRPr>
          </a:p>
          <a:p>
            <a:br>
              <a:rPr lang="es-CL" dirty="0">
                <a:solidFill>
                  <a:srgbClr val="0E0E0E"/>
                </a:solidFill>
                <a:effectLst/>
                <a:latin typeface=".SF NS"/>
              </a:rPr>
            </a:br>
            <a:endParaRPr lang="es-CL" dirty="0">
              <a:solidFill>
                <a:srgbClr val="0E0E0E"/>
              </a:solidFill>
              <a:effectLst/>
              <a:latin typeface=".SF NS"/>
            </a:endParaRPr>
          </a:p>
          <a:p>
            <a:r>
              <a:rPr lang="es-CL" dirty="0">
                <a:solidFill>
                  <a:srgbClr val="0E0E0E"/>
                </a:solidFill>
                <a:effectLst/>
                <a:latin typeface=".SF NS"/>
              </a:rPr>
              <a:t>• </a:t>
            </a:r>
            <a:r>
              <a:rPr lang="es-CL" b="1" dirty="0">
                <a:solidFill>
                  <a:srgbClr val="0E0E0E"/>
                </a:solidFill>
                <a:effectLst/>
                <a:latin typeface=".SF NS"/>
              </a:rPr>
              <a:t>Elementos</a:t>
            </a:r>
            <a:r>
              <a:rPr lang="es-CL" dirty="0">
                <a:solidFill>
                  <a:srgbClr val="0E0E0E"/>
                </a:solidFill>
                <a:effectLst/>
                <a:latin typeface=".SF NS"/>
              </a:rPr>
              <a:t>: La tabla muestra diferentes elementos químicos como Hierro (Fe), Cobre (Cu), Estaño (Cr), etc., que pueden ser detectados en el análisis del aceite.</a:t>
            </a:r>
          </a:p>
          <a:p>
            <a:r>
              <a:rPr lang="es-CL" dirty="0">
                <a:solidFill>
                  <a:srgbClr val="0E0E0E"/>
                </a:solidFill>
                <a:effectLst/>
                <a:latin typeface=".SF NS"/>
              </a:rPr>
              <a:t>• </a:t>
            </a:r>
            <a:r>
              <a:rPr lang="es-CL" b="1" dirty="0">
                <a:solidFill>
                  <a:srgbClr val="0E0E0E"/>
                </a:solidFill>
                <a:effectLst/>
                <a:latin typeface=".SF NS"/>
              </a:rPr>
              <a:t>Desgaste</a:t>
            </a:r>
            <a:r>
              <a:rPr lang="es-CL" dirty="0">
                <a:solidFill>
                  <a:srgbClr val="0E0E0E"/>
                </a:solidFill>
                <a:effectLst/>
                <a:latin typeface=".SF NS"/>
              </a:rPr>
              <a:t>: Los elementos marcados en amarillo (como el Hierro y el Cobre) son indicadores de desgaste. Esto significa que si se detectan estos elementos en concentraciones inusuales, puede ser un signo de que las partes metálicas del equipo están desgastándose y liberando partículas metálicas en el aceite.</a:t>
            </a:r>
          </a:p>
          <a:p>
            <a:r>
              <a:rPr lang="es-CL" dirty="0">
                <a:solidFill>
                  <a:srgbClr val="0E0E0E"/>
                </a:solidFill>
                <a:effectLst/>
                <a:latin typeface=".SF NS"/>
              </a:rPr>
              <a:t>• </a:t>
            </a:r>
            <a:r>
              <a:rPr lang="es-CL" b="1" dirty="0">
                <a:solidFill>
                  <a:srgbClr val="0E0E0E"/>
                </a:solidFill>
                <a:effectLst/>
                <a:latin typeface=".SF NS"/>
              </a:rPr>
              <a:t>Contaminación</a:t>
            </a:r>
            <a:r>
              <a:rPr lang="es-CL" dirty="0">
                <a:solidFill>
                  <a:srgbClr val="0E0E0E"/>
                </a:solidFill>
                <a:effectLst/>
                <a:latin typeface=".SF NS"/>
              </a:rPr>
              <a:t>: Los elementos marcados en gris (como el Aluminio, el Plomo, el Silicio, el Sodio, entre otros) son indicadores de contaminación. Si estos elementos se detectan en el aceite, puede ser una señal de que el aceite está contaminado, posiblemente por polvo, agua, refrigerantes, o productos de la combustión.</a:t>
            </a:r>
          </a:p>
          <a:p>
            <a:r>
              <a:rPr lang="es-CL" dirty="0">
                <a:solidFill>
                  <a:srgbClr val="0E0E0E"/>
                </a:solidFill>
                <a:effectLst/>
                <a:latin typeface=".SF NS"/>
              </a:rPr>
              <a:t>• </a:t>
            </a:r>
            <a:r>
              <a:rPr lang="es-CL" b="1" dirty="0">
                <a:solidFill>
                  <a:srgbClr val="0E0E0E"/>
                </a:solidFill>
                <a:effectLst/>
                <a:latin typeface=".SF NS"/>
              </a:rPr>
              <a:t>Aditivo</a:t>
            </a:r>
            <a:r>
              <a:rPr lang="es-CL" dirty="0">
                <a:solidFill>
                  <a:srgbClr val="0E0E0E"/>
                </a:solidFill>
                <a:effectLst/>
                <a:latin typeface=".SF NS"/>
              </a:rPr>
              <a:t>: Los elementos marcados en rojo (como el Boro, el Calcio, el Magnesio, etc.) son aditivos que se encuentran en el aceite de manera intencional. Estos aditivos se agregan para mejorar las propiedades del aceite, como la reducción del desgaste, la protección contra la oxidación, y la mejora de la eficiencia de la lubricación. La presencia de estos elementos en la muestra de aceite no es alarmante, ya que son esperados.</a:t>
            </a:r>
          </a:p>
          <a:p>
            <a:endParaRPr lang="es-CL" dirty="0"/>
          </a:p>
        </p:txBody>
      </p:sp>
      <p:sp>
        <p:nvSpPr>
          <p:cNvPr id="4" name="Marcador de número de diapositiva 3"/>
          <p:cNvSpPr>
            <a:spLocks noGrp="1"/>
          </p:cNvSpPr>
          <p:nvPr>
            <p:ph type="sldNum" sz="quarter" idx="5"/>
          </p:nvPr>
        </p:nvSpPr>
        <p:spPr/>
        <p:txBody>
          <a:bodyPr/>
          <a:lstStyle/>
          <a:p>
            <a:fld id="{3D1795CA-454E-4A79-89D0-D9C751F8DD30}" type="slidenum">
              <a:rPr lang="es-CL" smtClean="0"/>
              <a:t>30</a:t>
            </a:fld>
            <a:endParaRPr lang="es-CL"/>
          </a:p>
        </p:txBody>
      </p:sp>
    </p:spTree>
    <p:extLst>
      <p:ext uri="{BB962C8B-B14F-4D97-AF65-F5344CB8AC3E}">
        <p14:creationId xmlns:p14="http://schemas.microsoft.com/office/powerpoint/2010/main" val="90399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4C4ED-E2B8-FD30-D5DE-D823741FD4A2}"/>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a:p>
        </p:txBody>
      </p:sp>
      <p:sp>
        <p:nvSpPr>
          <p:cNvPr id="3" name="Subtítulo 2">
            <a:extLst>
              <a:ext uri="{FF2B5EF4-FFF2-40B4-BE49-F238E27FC236}">
                <a16:creationId xmlns:a16="http://schemas.microsoft.com/office/drawing/2014/main" id="{E244E2EA-603E-80F9-090D-CDE682CAA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a:p>
        </p:txBody>
      </p:sp>
      <p:sp>
        <p:nvSpPr>
          <p:cNvPr id="4" name="Marcador de fecha 3">
            <a:extLst>
              <a:ext uri="{FF2B5EF4-FFF2-40B4-BE49-F238E27FC236}">
                <a16:creationId xmlns:a16="http://schemas.microsoft.com/office/drawing/2014/main" id="{C1601F9B-E660-74B4-46BB-BCB5DE45E033}"/>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5" name="Marcador de pie de página 4">
            <a:extLst>
              <a:ext uri="{FF2B5EF4-FFF2-40B4-BE49-F238E27FC236}">
                <a16:creationId xmlns:a16="http://schemas.microsoft.com/office/drawing/2014/main" id="{EFA51C83-0B86-9E69-31A5-D9568523C8BB}"/>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8B2BC50-C36A-F514-3CA3-ECD1F3AE85A2}"/>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3408752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00FB2-3FCB-7FF9-21BB-17983DF2DFE1}"/>
              </a:ext>
            </a:extLst>
          </p:cNvPr>
          <p:cNvSpPr>
            <a:spLocks noGrp="1"/>
          </p:cNvSpPr>
          <p:nvPr>
            <p:ph type="title"/>
          </p:nvPr>
        </p:nvSpPr>
        <p:spPr/>
        <p:txBody>
          <a:bodyPr/>
          <a:lstStyle/>
          <a:p>
            <a:r>
              <a:rPr lang="es-MX"/>
              <a:t>Haz clic para modificar el estilo de título del patrón</a:t>
            </a:r>
            <a:endParaRPr/>
          </a:p>
        </p:txBody>
      </p:sp>
      <p:sp>
        <p:nvSpPr>
          <p:cNvPr id="3" name="Marcador de texto vertical 2">
            <a:extLst>
              <a:ext uri="{FF2B5EF4-FFF2-40B4-BE49-F238E27FC236}">
                <a16:creationId xmlns:a16="http://schemas.microsoft.com/office/drawing/2014/main" id="{D38E45C6-4F50-F9D5-6002-0F40C0C4D3AF}"/>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4" name="Marcador de fecha 3">
            <a:extLst>
              <a:ext uri="{FF2B5EF4-FFF2-40B4-BE49-F238E27FC236}">
                <a16:creationId xmlns:a16="http://schemas.microsoft.com/office/drawing/2014/main" id="{574257B3-5E6C-5831-A2C1-B10D21D22A40}"/>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5" name="Marcador de pie de página 4">
            <a:extLst>
              <a:ext uri="{FF2B5EF4-FFF2-40B4-BE49-F238E27FC236}">
                <a16:creationId xmlns:a16="http://schemas.microsoft.com/office/drawing/2014/main" id="{92CD951F-89C7-E99C-8706-7A26A0DB2CA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8DB3A95-B4A8-8802-BE45-7C48D05B7448}"/>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133812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88846F-6034-EAFA-FC65-09E39ECDC2DB}"/>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a:p>
        </p:txBody>
      </p:sp>
      <p:sp>
        <p:nvSpPr>
          <p:cNvPr id="3" name="Marcador de texto vertical 2">
            <a:extLst>
              <a:ext uri="{FF2B5EF4-FFF2-40B4-BE49-F238E27FC236}">
                <a16:creationId xmlns:a16="http://schemas.microsoft.com/office/drawing/2014/main" id="{E3FD4BCD-48B0-27C3-7413-97C4E124ED3A}"/>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4" name="Marcador de fecha 3">
            <a:extLst>
              <a:ext uri="{FF2B5EF4-FFF2-40B4-BE49-F238E27FC236}">
                <a16:creationId xmlns:a16="http://schemas.microsoft.com/office/drawing/2014/main" id="{81A7A0F4-FC23-6801-A068-51360ADE6D67}"/>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5" name="Marcador de pie de página 4">
            <a:extLst>
              <a:ext uri="{FF2B5EF4-FFF2-40B4-BE49-F238E27FC236}">
                <a16:creationId xmlns:a16="http://schemas.microsoft.com/office/drawing/2014/main" id="{1AE22060-EE49-28DA-1B60-8C9A6EE78ECF}"/>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C206D00-C24D-860F-BE02-A9C40AF34474}"/>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1297099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62B87-20FE-1892-8BBD-08174742E9FB}"/>
              </a:ext>
            </a:extLst>
          </p:cNvPr>
          <p:cNvSpPr>
            <a:spLocks noGrp="1"/>
          </p:cNvSpPr>
          <p:nvPr>
            <p:ph type="title"/>
          </p:nvPr>
        </p:nvSpPr>
        <p:spPr/>
        <p:txBody>
          <a:bodyPr/>
          <a:lstStyle/>
          <a:p>
            <a:r>
              <a:rPr lang="es-MX"/>
              <a:t>Haz clic para modificar el estilo de título del patrón</a:t>
            </a:r>
            <a:endParaRPr/>
          </a:p>
        </p:txBody>
      </p:sp>
      <p:sp>
        <p:nvSpPr>
          <p:cNvPr id="3" name="Marcador de contenido 2">
            <a:extLst>
              <a:ext uri="{FF2B5EF4-FFF2-40B4-BE49-F238E27FC236}">
                <a16:creationId xmlns:a16="http://schemas.microsoft.com/office/drawing/2014/main" id="{41AA089F-2C38-0DBB-83D6-93176D404457}"/>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4" name="Marcador de fecha 3">
            <a:extLst>
              <a:ext uri="{FF2B5EF4-FFF2-40B4-BE49-F238E27FC236}">
                <a16:creationId xmlns:a16="http://schemas.microsoft.com/office/drawing/2014/main" id="{ACBAE9F8-F105-16C7-A79F-FE7B29D0EAA7}"/>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5" name="Marcador de pie de página 4">
            <a:extLst>
              <a:ext uri="{FF2B5EF4-FFF2-40B4-BE49-F238E27FC236}">
                <a16:creationId xmlns:a16="http://schemas.microsoft.com/office/drawing/2014/main" id="{66C312E0-9E80-509A-99C2-D58CEEC68ED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2CACC6C2-FC9A-8729-1D9E-8F9F9B38ECFE}"/>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302937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C7367-CF42-9FFD-93C7-B6427AD5875B}"/>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a:p>
        </p:txBody>
      </p:sp>
      <p:sp>
        <p:nvSpPr>
          <p:cNvPr id="3" name="Marcador de texto 2">
            <a:extLst>
              <a:ext uri="{FF2B5EF4-FFF2-40B4-BE49-F238E27FC236}">
                <a16:creationId xmlns:a16="http://schemas.microsoft.com/office/drawing/2014/main" id="{55529F81-D85A-B693-B754-F8B6F8A152B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243F5960-701D-5F4E-B747-BD5BFEDF741E}"/>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5" name="Marcador de pie de página 4">
            <a:extLst>
              <a:ext uri="{FF2B5EF4-FFF2-40B4-BE49-F238E27FC236}">
                <a16:creationId xmlns:a16="http://schemas.microsoft.com/office/drawing/2014/main" id="{B60FADD2-F010-B44A-2FDA-6C5A377A4E92}"/>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3130EB3-2C12-A361-A370-8818AB453384}"/>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182384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28EAA9-86DF-A2F9-7D56-545293FC94A6}"/>
              </a:ext>
            </a:extLst>
          </p:cNvPr>
          <p:cNvSpPr>
            <a:spLocks noGrp="1"/>
          </p:cNvSpPr>
          <p:nvPr>
            <p:ph type="title"/>
          </p:nvPr>
        </p:nvSpPr>
        <p:spPr/>
        <p:txBody>
          <a:bodyPr/>
          <a:lstStyle/>
          <a:p>
            <a:r>
              <a:rPr lang="es-MX"/>
              <a:t>Haz clic para modificar el estilo de título del patrón</a:t>
            </a:r>
            <a:endParaRPr/>
          </a:p>
        </p:txBody>
      </p:sp>
      <p:sp>
        <p:nvSpPr>
          <p:cNvPr id="3" name="Marcador de contenido 2">
            <a:extLst>
              <a:ext uri="{FF2B5EF4-FFF2-40B4-BE49-F238E27FC236}">
                <a16:creationId xmlns:a16="http://schemas.microsoft.com/office/drawing/2014/main" id="{2563CCBF-1F04-72F0-F6E9-CB2E2C8ACC8D}"/>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4" name="Marcador de contenido 3">
            <a:extLst>
              <a:ext uri="{FF2B5EF4-FFF2-40B4-BE49-F238E27FC236}">
                <a16:creationId xmlns:a16="http://schemas.microsoft.com/office/drawing/2014/main" id="{4FD3D4B8-D637-3D96-C7D2-45F75D7128B9}"/>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5" name="Marcador de fecha 4">
            <a:extLst>
              <a:ext uri="{FF2B5EF4-FFF2-40B4-BE49-F238E27FC236}">
                <a16:creationId xmlns:a16="http://schemas.microsoft.com/office/drawing/2014/main" id="{25B61E79-0450-6BE8-06DA-683C4D89B9F7}"/>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6" name="Marcador de pie de página 5">
            <a:extLst>
              <a:ext uri="{FF2B5EF4-FFF2-40B4-BE49-F238E27FC236}">
                <a16:creationId xmlns:a16="http://schemas.microsoft.com/office/drawing/2014/main" id="{4CF43B6D-DAC0-FB67-0A5C-9AD52B029D36}"/>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F19FABCC-0EF3-C086-201E-8DA9D6AEC142}"/>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2513864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35775B-7372-D7CB-2FB6-B56737B12C52}"/>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a:p>
        </p:txBody>
      </p:sp>
      <p:sp>
        <p:nvSpPr>
          <p:cNvPr id="3" name="Marcador de texto 2">
            <a:extLst>
              <a:ext uri="{FF2B5EF4-FFF2-40B4-BE49-F238E27FC236}">
                <a16:creationId xmlns:a16="http://schemas.microsoft.com/office/drawing/2014/main" id="{D1B52AEF-DF64-1450-C986-4D69C7BDB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0D6E57F6-6A55-7458-E59A-36CF3BDAA67D}"/>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5" name="Marcador de texto 4">
            <a:extLst>
              <a:ext uri="{FF2B5EF4-FFF2-40B4-BE49-F238E27FC236}">
                <a16:creationId xmlns:a16="http://schemas.microsoft.com/office/drawing/2014/main" id="{579EEAEA-414A-0398-0474-78B07591C4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F6AA8C05-6EAA-E531-2D4D-147346591C0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7" name="Marcador de fecha 6">
            <a:extLst>
              <a:ext uri="{FF2B5EF4-FFF2-40B4-BE49-F238E27FC236}">
                <a16:creationId xmlns:a16="http://schemas.microsoft.com/office/drawing/2014/main" id="{23BC5015-BE99-7C40-5140-20269E167A35}"/>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8" name="Marcador de pie de página 7">
            <a:extLst>
              <a:ext uri="{FF2B5EF4-FFF2-40B4-BE49-F238E27FC236}">
                <a16:creationId xmlns:a16="http://schemas.microsoft.com/office/drawing/2014/main" id="{28728A18-A389-F2D9-C4C7-9CB7556DCE55}"/>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A354720A-4266-F888-505B-E72D34C0DFA4}"/>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3749330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6245A-CF3A-BDD9-A8EE-6CF76111A57E}"/>
              </a:ext>
            </a:extLst>
          </p:cNvPr>
          <p:cNvSpPr>
            <a:spLocks noGrp="1"/>
          </p:cNvSpPr>
          <p:nvPr>
            <p:ph type="title"/>
          </p:nvPr>
        </p:nvSpPr>
        <p:spPr/>
        <p:txBody>
          <a:bodyPr/>
          <a:lstStyle/>
          <a:p>
            <a:r>
              <a:rPr lang="es-MX"/>
              <a:t>Haz clic para modificar el estilo de título del patrón</a:t>
            </a:r>
            <a:endParaRPr/>
          </a:p>
        </p:txBody>
      </p:sp>
      <p:sp>
        <p:nvSpPr>
          <p:cNvPr id="3" name="Marcador de fecha 2">
            <a:extLst>
              <a:ext uri="{FF2B5EF4-FFF2-40B4-BE49-F238E27FC236}">
                <a16:creationId xmlns:a16="http://schemas.microsoft.com/office/drawing/2014/main" id="{9FDC8A5A-01F2-A306-507F-A6068D31AE44}"/>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4" name="Marcador de pie de página 3">
            <a:extLst>
              <a:ext uri="{FF2B5EF4-FFF2-40B4-BE49-F238E27FC236}">
                <a16:creationId xmlns:a16="http://schemas.microsoft.com/office/drawing/2014/main" id="{0F2B0BE3-BED9-7099-291C-C588687DA0BF}"/>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1AA5DAB2-33F3-EE11-80D0-91E2035F4E4B}"/>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163332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0302225-44A8-D92F-CD6E-E0EFB16DA830}"/>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3" name="Marcador de pie de página 2">
            <a:extLst>
              <a:ext uri="{FF2B5EF4-FFF2-40B4-BE49-F238E27FC236}">
                <a16:creationId xmlns:a16="http://schemas.microsoft.com/office/drawing/2014/main" id="{B3F665BE-21BA-DBA7-D6E7-DF06B832A223}"/>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91ABE8D3-AFB0-4F3E-DAD4-384E3FF7093E}"/>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4088090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01C133-C68C-6E0D-7448-9E7596F5CD14}"/>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a:p>
        </p:txBody>
      </p:sp>
      <p:sp>
        <p:nvSpPr>
          <p:cNvPr id="3" name="Marcador de contenido 2">
            <a:extLst>
              <a:ext uri="{FF2B5EF4-FFF2-40B4-BE49-F238E27FC236}">
                <a16:creationId xmlns:a16="http://schemas.microsoft.com/office/drawing/2014/main" id="{608DEB1C-7E7B-4CA2-A4C4-BB815149EA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4" name="Marcador de texto 3">
            <a:extLst>
              <a:ext uri="{FF2B5EF4-FFF2-40B4-BE49-F238E27FC236}">
                <a16:creationId xmlns:a16="http://schemas.microsoft.com/office/drawing/2014/main" id="{8ED3704A-7065-0473-EB7B-347A971FA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9A0AE30F-0993-0B1F-AE6D-90134F953B16}"/>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6" name="Marcador de pie de página 5">
            <a:extLst>
              <a:ext uri="{FF2B5EF4-FFF2-40B4-BE49-F238E27FC236}">
                <a16:creationId xmlns:a16="http://schemas.microsoft.com/office/drawing/2014/main" id="{16028AA0-883E-85D8-7877-0DAE618536A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1C84E01B-8D1C-1707-97E6-1335A6E09F31}"/>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360676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627C0-E0B6-80E7-FF7E-B21C03E84E9B}"/>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a:p>
        </p:txBody>
      </p:sp>
      <p:sp>
        <p:nvSpPr>
          <p:cNvPr id="3" name="Marcador de posición de imagen 2">
            <a:extLst>
              <a:ext uri="{FF2B5EF4-FFF2-40B4-BE49-F238E27FC236}">
                <a16:creationId xmlns:a16="http://schemas.microsoft.com/office/drawing/2014/main" id="{785BCE3B-784F-5002-5949-6AA3D70421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Marcador de texto 3">
            <a:extLst>
              <a:ext uri="{FF2B5EF4-FFF2-40B4-BE49-F238E27FC236}">
                <a16:creationId xmlns:a16="http://schemas.microsoft.com/office/drawing/2014/main" id="{8E8B4545-3165-33D7-3592-16F791998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42DF74A4-9D34-702A-E353-B669213B5340}"/>
              </a:ext>
            </a:extLst>
          </p:cNvPr>
          <p:cNvSpPr>
            <a:spLocks noGrp="1"/>
          </p:cNvSpPr>
          <p:nvPr>
            <p:ph type="dt" sz="half" idx="10"/>
          </p:nvPr>
        </p:nvSpPr>
        <p:spPr/>
        <p:txBody>
          <a:bodyPr/>
          <a:lstStyle/>
          <a:p>
            <a:fld id="{9F0CF7E6-279A-7F43-AB23-28B8FD88D3B8}" type="datetimeFigureOut">
              <a:rPr lang="es-CL" smtClean="0"/>
              <a:t>11-07-25</a:t>
            </a:fld>
            <a:endParaRPr lang="es-CL"/>
          </a:p>
        </p:txBody>
      </p:sp>
      <p:sp>
        <p:nvSpPr>
          <p:cNvPr id="6" name="Marcador de pie de página 5">
            <a:extLst>
              <a:ext uri="{FF2B5EF4-FFF2-40B4-BE49-F238E27FC236}">
                <a16:creationId xmlns:a16="http://schemas.microsoft.com/office/drawing/2014/main" id="{CCEDB215-3110-B729-4EF0-CD64A637E61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C66F836-B431-EEE2-29AF-EA8F71689F89}"/>
              </a:ext>
            </a:extLst>
          </p:cNvPr>
          <p:cNvSpPr>
            <a:spLocks noGrp="1"/>
          </p:cNvSpPr>
          <p:nvPr>
            <p:ph type="sldNum" sz="quarter" idx="12"/>
          </p:nvPr>
        </p:nvSpPr>
        <p:spPr/>
        <p:txBody>
          <a:bodyPr/>
          <a:lstStyle/>
          <a:p>
            <a:fld id="{62CFBEF4-25D4-7B44-BAED-A72DA374995E}" type="slidenum">
              <a:rPr lang="es-CL" smtClean="0"/>
              <a:t>‹Nº›</a:t>
            </a:fld>
            <a:endParaRPr lang="es-CL"/>
          </a:p>
        </p:txBody>
      </p:sp>
    </p:spTree>
    <p:extLst>
      <p:ext uri="{BB962C8B-B14F-4D97-AF65-F5344CB8AC3E}">
        <p14:creationId xmlns:p14="http://schemas.microsoft.com/office/powerpoint/2010/main" val="390435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385A05F-C443-71EE-18EE-73DB3F51FC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a:p>
        </p:txBody>
      </p:sp>
      <p:sp>
        <p:nvSpPr>
          <p:cNvPr id="3" name="Marcador de texto 2">
            <a:extLst>
              <a:ext uri="{FF2B5EF4-FFF2-40B4-BE49-F238E27FC236}">
                <a16:creationId xmlns:a16="http://schemas.microsoft.com/office/drawing/2014/main" id="{95E2E5E7-B041-744D-CA97-341CE2915A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a:p>
        </p:txBody>
      </p:sp>
      <p:sp>
        <p:nvSpPr>
          <p:cNvPr id="4" name="Marcador de fecha 3">
            <a:extLst>
              <a:ext uri="{FF2B5EF4-FFF2-40B4-BE49-F238E27FC236}">
                <a16:creationId xmlns:a16="http://schemas.microsoft.com/office/drawing/2014/main" id="{29E2DB89-4D32-0864-4BD5-67C33C2A8F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0CF7E6-279A-7F43-AB23-28B8FD88D3B8}" type="datetimeFigureOut">
              <a:rPr lang="es-CL" smtClean="0"/>
              <a:t>11-07-25</a:t>
            </a:fld>
            <a:endParaRPr/>
          </a:p>
        </p:txBody>
      </p:sp>
      <p:sp>
        <p:nvSpPr>
          <p:cNvPr id="5" name="Marcador de pie de página 4">
            <a:extLst>
              <a:ext uri="{FF2B5EF4-FFF2-40B4-BE49-F238E27FC236}">
                <a16:creationId xmlns:a16="http://schemas.microsoft.com/office/drawing/2014/main" id="{96684276-D4EC-284A-FA35-A8F4C649FE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a:p>
        </p:txBody>
      </p:sp>
      <p:sp>
        <p:nvSpPr>
          <p:cNvPr id="6" name="Marcador de número de diapositiva 5">
            <a:extLst>
              <a:ext uri="{FF2B5EF4-FFF2-40B4-BE49-F238E27FC236}">
                <a16:creationId xmlns:a16="http://schemas.microsoft.com/office/drawing/2014/main" id="{896828AE-DEA7-6BB6-823F-0EF90E82A6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CFBEF4-25D4-7B44-BAED-A72DA374995E}" type="slidenum">
              <a:rPr lang="es-CL" smtClean="0"/>
              <a:t>‹Nº›</a:t>
            </a:fld>
            <a:endParaRPr/>
          </a:p>
        </p:txBody>
      </p:sp>
    </p:spTree>
    <p:extLst>
      <p:ext uri="{BB962C8B-B14F-4D97-AF65-F5344CB8AC3E}">
        <p14:creationId xmlns:p14="http://schemas.microsoft.com/office/powerpoint/2010/main" val="3743013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43FFF6-879C-FE44-D5F9-581D257E8BCB}"/>
              </a:ext>
            </a:extLst>
          </p:cNvPr>
          <p:cNvSpPr>
            <a:spLocks noGrp="1"/>
          </p:cNvSpPr>
          <p:nvPr>
            <p:ph type="ctrTitle"/>
          </p:nvPr>
        </p:nvSpPr>
        <p:spPr/>
        <p:txBody>
          <a:bodyPr/>
          <a:lstStyle/>
          <a:p>
            <a:r>
              <a:rPr lang="es-ES" dirty="0"/>
              <a:t>Análisis de Aceite</a:t>
            </a:r>
            <a:endParaRPr dirty="0"/>
          </a:p>
        </p:txBody>
      </p:sp>
      <p:sp>
        <p:nvSpPr>
          <p:cNvPr id="3" name="Subtítulo 2">
            <a:extLst>
              <a:ext uri="{FF2B5EF4-FFF2-40B4-BE49-F238E27FC236}">
                <a16:creationId xmlns:a16="http://schemas.microsoft.com/office/drawing/2014/main" id="{C2F6554E-450A-030C-CA6E-CCAA13CA4342}"/>
              </a:ext>
            </a:extLst>
          </p:cNvPr>
          <p:cNvSpPr>
            <a:spLocks noGrp="1"/>
          </p:cNvSpPr>
          <p:nvPr>
            <p:ph type="subTitle" idx="1"/>
          </p:nvPr>
        </p:nvSpPr>
        <p:spPr/>
        <p:txBody>
          <a:bodyPr/>
          <a:lstStyle/>
          <a:p>
            <a:r>
              <a:rPr lang="es-ES" dirty="0"/>
              <a:t>Apunte Complementario</a:t>
            </a:r>
            <a:endParaRPr dirty="0"/>
          </a:p>
        </p:txBody>
      </p:sp>
    </p:spTree>
    <p:extLst>
      <p:ext uri="{BB962C8B-B14F-4D97-AF65-F5344CB8AC3E}">
        <p14:creationId xmlns:p14="http://schemas.microsoft.com/office/powerpoint/2010/main" val="1735067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Tipos de desgaste</a:t>
            </a:r>
            <a:endParaRPr lang="es-CL" dirty="0"/>
          </a:p>
        </p:txBody>
      </p:sp>
      <p:sp>
        <p:nvSpPr>
          <p:cNvPr id="3" name="Marcador de contenido 2"/>
          <p:cNvSpPr>
            <a:spLocks noGrp="1"/>
          </p:cNvSpPr>
          <p:nvPr>
            <p:ph idx="1"/>
          </p:nvPr>
        </p:nvSpPr>
        <p:spPr>
          <a:xfrm>
            <a:off x="2152649" y="1825625"/>
            <a:ext cx="7886700" cy="4351338"/>
          </a:xfrm>
        </p:spPr>
        <p:txBody>
          <a:bodyPr/>
          <a:lstStyle/>
          <a:p>
            <a:pPr algn="just"/>
            <a:r>
              <a:rPr lang="es-ES" b="1" dirty="0"/>
              <a:t>Desgaste adhesivo</a:t>
            </a:r>
            <a:r>
              <a:rPr lang="es-ES" dirty="0"/>
              <a:t>: Es el proceso por el cual se transfiere material de una superficie a otra durante su movimiento relativo, como resultado de soldado en frío en puntos de interacción de asperezas. En algunos casos parte del material desprendido regresa a su superficie original o se libera en forma de virutas.</a:t>
            </a:r>
            <a:endParaRPr lang="es-CL" dirty="0"/>
          </a:p>
        </p:txBody>
      </p:sp>
      <p:sp>
        <p:nvSpPr>
          <p:cNvPr id="4" name="Marcador de número de diapositiva 3"/>
          <p:cNvSpPr>
            <a:spLocks noGrp="1"/>
          </p:cNvSpPr>
          <p:nvPr>
            <p:ph type="sldNum" sz="quarter" idx="12"/>
          </p:nvPr>
        </p:nvSpPr>
        <p:spPr/>
        <p:txBody>
          <a:bodyPr/>
          <a:lstStyle/>
          <a:p>
            <a:fld id="{ED3C9F24-97CD-894E-963C-61E4D5D33747}" type="slidenum">
              <a:rPr lang="es-ES_tradnl" smtClean="0"/>
              <a:t>10</a:t>
            </a:fld>
            <a:endParaRPr lang="es-ES_tradnl"/>
          </a:p>
        </p:txBody>
      </p:sp>
      <p:pic>
        <p:nvPicPr>
          <p:cNvPr id="5" name="Imagen 4"/>
          <p:cNvPicPr>
            <a:picLocks noChangeAspect="1"/>
          </p:cNvPicPr>
          <p:nvPr/>
        </p:nvPicPr>
        <p:blipFill>
          <a:blip r:embed="rId2"/>
          <a:stretch>
            <a:fillRect/>
          </a:stretch>
        </p:blipFill>
        <p:spPr>
          <a:xfrm>
            <a:off x="2994137" y="4001294"/>
            <a:ext cx="6203725" cy="2277410"/>
          </a:xfrm>
          <a:prstGeom prst="rect">
            <a:avLst/>
          </a:prstGeom>
        </p:spPr>
      </p:pic>
    </p:spTree>
    <p:extLst>
      <p:ext uri="{BB962C8B-B14F-4D97-AF65-F5344CB8AC3E}">
        <p14:creationId xmlns:p14="http://schemas.microsoft.com/office/powerpoint/2010/main" val="191271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Contaminación por agua</a:t>
            </a:r>
          </a:p>
        </p:txBody>
      </p:sp>
      <p:sp>
        <p:nvSpPr>
          <p:cNvPr id="3" name="2 Marcador de contenido"/>
          <p:cNvSpPr>
            <a:spLocks noGrp="1"/>
          </p:cNvSpPr>
          <p:nvPr>
            <p:ph idx="1"/>
          </p:nvPr>
        </p:nvSpPr>
        <p:spPr>
          <a:xfrm>
            <a:off x="2152650" y="1622613"/>
            <a:ext cx="7886700" cy="4554351"/>
          </a:xfrm>
        </p:spPr>
        <p:txBody>
          <a:bodyPr>
            <a:normAutofit/>
          </a:bodyPr>
          <a:lstStyle/>
          <a:p>
            <a:pPr marL="0" indent="0" algn="just">
              <a:buNone/>
            </a:pPr>
            <a:r>
              <a:rPr lang="es-ES" sz="1800" dirty="0"/>
              <a:t>La contaminación con agua es muy nociva afectando la viscosidad, esta puede existir en tres estados:</a:t>
            </a:r>
          </a:p>
          <a:p>
            <a:pPr algn="just"/>
            <a:r>
              <a:rPr lang="es-ES" sz="1800" dirty="0"/>
              <a:t>Disuelta (invisible).</a:t>
            </a:r>
          </a:p>
          <a:p>
            <a:pPr algn="just"/>
            <a:r>
              <a:rPr lang="es-ES" sz="1800" dirty="0"/>
              <a:t>Emulsionada (nebuloso).</a:t>
            </a:r>
          </a:p>
          <a:p>
            <a:pPr algn="just"/>
            <a:r>
              <a:rPr lang="es-ES" sz="1800" dirty="0"/>
              <a:t>Libre (fase separación).</a:t>
            </a:r>
            <a:endParaRPr lang="es-CL" sz="1600" dirty="0"/>
          </a:p>
        </p:txBody>
      </p:sp>
      <p:sp>
        <p:nvSpPr>
          <p:cNvPr id="4" name="3 Marcador de número de diapositiva"/>
          <p:cNvSpPr>
            <a:spLocks noGrp="1"/>
          </p:cNvSpPr>
          <p:nvPr>
            <p:ph type="sldNum" sz="quarter" idx="4294967295"/>
          </p:nvPr>
        </p:nvSpPr>
        <p:spPr/>
        <p:txBody>
          <a:bodyPr/>
          <a:lstStyle/>
          <a:p>
            <a:fld id="{ED3C9F24-97CD-894E-963C-61E4D5D33747}" type="slidenum">
              <a:rPr lang="es-ES_tradnl" smtClean="0"/>
              <a:t>11</a:t>
            </a:fld>
            <a:endParaRPr lang="es-ES_tradnl"/>
          </a:p>
        </p:txBody>
      </p:sp>
      <p:pic>
        <p:nvPicPr>
          <p:cNvPr id="6" name="Imagen 5"/>
          <p:cNvPicPr>
            <a:picLocks noChangeAspect="1"/>
          </p:cNvPicPr>
          <p:nvPr/>
        </p:nvPicPr>
        <p:blipFill rotWithShape="1">
          <a:blip r:embed="rId2"/>
          <a:srcRect t="10288"/>
          <a:stretch/>
        </p:blipFill>
        <p:spPr>
          <a:xfrm>
            <a:off x="3914727" y="3344281"/>
            <a:ext cx="4362546" cy="2528421"/>
          </a:xfrm>
          <a:prstGeom prst="rect">
            <a:avLst/>
          </a:prstGeom>
        </p:spPr>
      </p:pic>
    </p:spTree>
    <p:extLst>
      <p:ext uri="{BB962C8B-B14F-4D97-AF65-F5344CB8AC3E}">
        <p14:creationId xmlns:p14="http://schemas.microsoft.com/office/powerpoint/2010/main" val="1496826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Contaminación por agua</a:t>
            </a:r>
          </a:p>
        </p:txBody>
      </p:sp>
      <p:sp>
        <p:nvSpPr>
          <p:cNvPr id="3" name="2 Marcador de contenido"/>
          <p:cNvSpPr>
            <a:spLocks noGrp="1"/>
          </p:cNvSpPr>
          <p:nvPr>
            <p:ph idx="1"/>
          </p:nvPr>
        </p:nvSpPr>
        <p:spPr>
          <a:xfrm>
            <a:off x="2152650" y="1622613"/>
            <a:ext cx="7886700" cy="4554351"/>
          </a:xfrm>
        </p:spPr>
        <p:txBody>
          <a:bodyPr>
            <a:normAutofit/>
          </a:bodyPr>
          <a:lstStyle/>
          <a:p>
            <a:pPr marL="0" indent="0" algn="just">
              <a:buNone/>
            </a:pPr>
            <a:r>
              <a:rPr lang="es-ES" dirty="0"/>
              <a:t>Los niveles máximos aceptables de contenido de agua se fijan de acuerdo a su nivel de saturación:</a:t>
            </a:r>
          </a:p>
          <a:p>
            <a:pPr marL="0" indent="0" algn="just">
              <a:buNone/>
            </a:pPr>
            <a:endParaRPr lang="es-CL" sz="2400" dirty="0"/>
          </a:p>
        </p:txBody>
      </p:sp>
      <p:sp>
        <p:nvSpPr>
          <p:cNvPr id="4" name="3 Marcador de número de diapositiva"/>
          <p:cNvSpPr>
            <a:spLocks noGrp="1"/>
          </p:cNvSpPr>
          <p:nvPr>
            <p:ph type="sldNum" sz="quarter" idx="4294967295"/>
          </p:nvPr>
        </p:nvSpPr>
        <p:spPr/>
        <p:txBody>
          <a:bodyPr/>
          <a:lstStyle/>
          <a:p>
            <a:fld id="{ED3C9F24-97CD-894E-963C-61E4D5D33747}" type="slidenum">
              <a:rPr lang="es-ES_tradnl" smtClean="0"/>
              <a:t>12</a:t>
            </a:fld>
            <a:endParaRPr lang="es-ES_tradnl"/>
          </a:p>
        </p:txBody>
      </p:sp>
      <p:graphicFrame>
        <p:nvGraphicFramePr>
          <p:cNvPr id="5" name="Tabla 4"/>
          <p:cNvGraphicFramePr>
            <a:graphicFrameLocks noGrp="1"/>
          </p:cNvGraphicFramePr>
          <p:nvPr/>
        </p:nvGraphicFramePr>
        <p:xfrm>
          <a:off x="3048000" y="2672717"/>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312384324"/>
                    </a:ext>
                  </a:extLst>
                </a:gridCol>
                <a:gridCol w="3048000">
                  <a:extLst>
                    <a:ext uri="{9D8B030D-6E8A-4147-A177-3AD203B41FA5}">
                      <a16:colId xmlns:a16="http://schemas.microsoft.com/office/drawing/2014/main" val="1265357851"/>
                    </a:ext>
                  </a:extLst>
                </a:gridCol>
              </a:tblGrid>
              <a:tr h="370840">
                <a:tc>
                  <a:txBody>
                    <a:bodyPr/>
                    <a:lstStyle/>
                    <a:p>
                      <a:pPr algn="ctr"/>
                      <a:r>
                        <a:rPr lang="es-ES" dirty="0"/>
                        <a:t>Tipo de aceite</a:t>
                      </a:r>
                      <a:endParaRPr lang="es-CL" dirty="0"/>
                    </a:p>
                  </a:txBody>
                  <a:tcPr/>
                </a:tc>
                <a:tc>
                  <a:txBody>
                    <a:bodyPr/>
                    <a:lstStyle/>
                    <a:p>
                      <a:pPr algn="ctr"/>
                      <a:r>
                        <a:rPr lang="es-CL" dirty="0"/>
                        <a:t>ppm (1000ppm=0.1%)</a:t>
                      </a:r>
                    </a:p>
                  </a:txBody>
                  <a:tcPr/>
                </a:tc>
                <a:extLst>
                  <a:ext uri="{0D108BD9-81ED-4DB2-BD59-A6C34878D82A}">
                    <a16:rowId xmlns:a16="http://schemas.microsoft.com/office/drawing/2014/main" val="1601788325"/>
                  </a:ext>
                </a:extLst>
              </a:tr>
              <a:tr h="370840">
                <a:tc>
                  <a:txBody>
                    <a:bodyPr/>
                    <a:lstStyle/>
                    <a:p>
                      <a:pPr algn="ctr"/>
                      <a:r>
                        <a:rPr lang="es-CL" dirty="0"/>
                        <a:t>Hidráulico</a:t>
                      </a:r>
                    </a:p>
                  </a:txBody>
                  <a:tcPr/>
                </a:tc>
                <a:tc>
                  <a:txBody>
                    <a:bodyPr/>
                    <a:lstStyle/>
                    <a:p>
                      <a:pPr algn="ctr"/>
                      <a:r>
                        <a:rPr lang="es-ES" dirty="0"/>
                        <a:t>200-300</a:t>
                      </a:r>
                      <a:endParaRPr lang="es-CL" dirty="0"/>
                    </a:p>
                  </a:txBody>
                  <a:tcPr/>
                </a:tc>
                <a:extLst>
                  <a:ext uri="{0D108BD9-81ED-4DB2-BD59-A6C34878D82A}">
                    <a16:rowId xmlns:a16="http://schemas.microsoft.com/office/drawing/2014/main" val="457006718"/>
                  </a:ext>
                </a:extLst>
              </a:tr>
              <a:tr h="370840">
                <a:tc>
                  <a:txBody>
                    <a:bodyPr/>
                    <a:lstStyle/>
                    <a:p>
                      <a:pPr algn="ctr"/>
                      <a:r>
                        <a:rPr lang="es-CL" dirty="0"/>
                        <a:t>Aceites lubricantes</a:t>
                      </a:r>
                    </a:p>
                  </a:txBody>
                  <a:tcPr/>
                </a:tc>
                <a:tc>
                  <a:txBody>
                    <a:bodyPr/>
                    <a:lstStyle/>
                    <a:p>
                      <a:pPr algn="ctr"/>
                      <a:r>
                        <a:rPr lang="es-ES" dirty="0"/>
                        <a:t>500-600</a:t>
                      </a:r>
                      <a:endParaRPr lang="es-CL" dirty="0"/>
                    </a:p>
                  </a:txBody>
                  <a:tcPr/>
                </a:tc>
                <a:extLst>
                  <a:ext uri="{0D108BD9-81ED-4DB2-BD59-A6C34878D82A}">
                    <a16:rowId xmlns:a16="http://schemas.microsoft.com/office/drawing/2014/main" val="1882183915"/>
                  </a:ext>
                </a:extLst>
              </a:tr>
            </a:tbl>
          </a:graphicData>
        </a:graphic>
      </p:graphicFrame>
    </p:spTree>
    <p:extLst>
      <p:ext uri="{BB962C8B-B14F-4D97-AF65-F5344CB8AC3E}">
        <p14:creationId xmlns:p14="http://schemas.microsoft.com/office/powerpoint/2010/main" val="67093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Contaminación por agua</a:t>
            </a:r>
          </a:p>
        </p:txBody>
      </p:sp>
      <p:sp>
        <p:nvSpPr>
          <p:cNvPr id="3" name="2 Marcador de contenido"/>
          <p:cNvSpPr>
            <a:spLocks noGrp="1"/>
          </p:cNvSpPr>
          <p:nvPr>
            <p:ph idx="1"/>
          </p:nvPr>
        </p:nvSpPr>
        <p:spPr>
          <a:xfrm>
            <a:off x="2152650" y="1494845"/>
            <a:ext cx="7886700" cy="5146369"/>
          </a:xfrm>
        </p:spPr>
        <p:txBody>
          <a:bodyPr>
            <a:normAutofit fontScale="92500" lnSpcReduction="10000"/>
          </a:bodyPr>
          <a:lstStyle/>
          <a:p>
            <a:pPr marL="0" indent="0" algn="just">
              <a:buNone/>
            </a:pPr>
            <a:r>
              <a:rPr lang="es-ES" dirty="0"/>
              <a:t>El agua promueve la oxidación, aumenta la conductividad del aceite y tiene efectos dañinos en los aditivos del aceite. En la tabla se muestra el efecto combinado de la presencia de agua y partículas de cobre/fierro en la vida útil del aceite de turbinas:</a:t>
            </a:r>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sz="1200" dirty="0"/>
          </a:p>
          <a:p>
            <a:pPr marL="0" indent="0" algn="just">
              <a:buNone/>
            </a:pPr>
            <a:r>
              <a:rPr lang="es-ES" sz="1900" dirty="0"/>
              <a:t>*</a:t>
            </a:r>
            <a:r>
              <a:rPr lang="es-ES" sz="1900" dirty="0" err="1"/>
              <a:t>Extending</a:t>
            </a:r>
            <a:r>
              <a:rPr lang="es-ES" sz="1900" dirty="0"/>
              <a:t> </a:t>
            </a:r>
            <a:r>
              <a:rPr lang="es-ES" sz="1900" dirty="0" err="1"/>
              <a:t>Hydraulic</a:t>
            </a:r>
            <a:r>
              <a:rPr lang="es-ES" sz="1900" dirty="0"/>
              <a:t> Fluid </a:t>
            </a:r>
            <a:r>
              <a:rPr lang="es-ES" sz="1900" dirty="0" err="1"/>
              <a:t>Life</a:t>
            </a:r>
            <a:r>
              <a:rPr lang="es-ES" sz="1900" dirty="0"/>
              <a:t> </a:t>
            </a:r>
            <a:r>
              <a:rPr lang="es-ES" sz="1900" dirty="0" err="1"/>
              <a:t>by</a:t>
            </a:r>
            <a:r>
              <a:rPr lang="es-ES" sz="1900" dirty="0"/>
              <a:t> </a:t>
            </a:r>
            <a:r>
              <a:rPr lang="es-ES" sz="1900" dirty="0" err="1"/>
              <a:t>Water</a:t>
            </a:r>
            <a:r>
              <a:rPr lang="es-ES" sz="1900" dirty="0"/>
              <a:t> and </a:t>
            </a:r>
            <a:r>
              <a:rPr lang="es-ES" sz="1900" dirty="0" err="1"/>
              <a:t>Silt</a:t>
            </a:r>
            <a:r>
              <a:rPr lang="es-ES" sz="1900" dirty="0"/>
              <a:t> </a:t>
            </a:r>
            <a:r>
              <a:rPr lang="es-ES" sz="1900" dirty="0" err="1"/>
              <a:t>Removal</a:t>
            </a:r>
            <a:r>
              <a:rPr lang="es-ES" sz="1900" dirty="0"/>
              <a:t> </a:t>
            </a:r>
            <a:r>
              <a:rPr lang="es-ES" sz="1900" dirty="0" err="1"/>
              <a:t>by</a:t>
            </a:r>
            <a:r>
              <a:rPr lang="es-ES" sz="1900" dirty="0"/>
              <a:t> John A. </a:t>
            </a:r>
            <a:r>
              <a:rPr lang="es-ES" sz="1900" dirty="0" err="1"/>
              <a:t>Farris</a:t>
            </a:r>
            <a:r>
              <a:rPr lang="es-ES" sz="1900" dirty="0"/>
              <a:t>. </a:t>
            </a:r>
            <a:r>
              <a:rPr lang="es-ES" sz="1900" dirty="0" err="1"/>
              <a:t>President</a:t>
            </a:r>
            <a:r>
              <a:rPr lang="es-ES" sz="1900" dirty="0"/>
              <a:t> of </a:t>
            </a:r>
            <a:r>
              <a:rPr lang="es-ES" sz="1900" dirty="0" err="1"/>
              <a:t>Pail</a:t>
            </a:r>
            <a:r>
              <a:rPr lang="es-ES" sz="1900" dirty="0"/>
              <a:t> Industrial </a:t>
            </a:r>
            <a:r>
              <a:rPr lang="es-ES" sz="1900" dirty="0" err="1"/>
              <a:t>Hydraulics</a:t>
            </a:r>
            <a:r>
              <a:rPr lang="es-ES" sz="1900" dirty="0"/>
              <a:t> </a:t>
            </a:r>
            <a:r>
              <a:rPr lang="es-ES" sz="1900" dirty="0" err="1"/>
              <a:t>Corporation</a:t>
            </a:r>
            <a:r>
              <a:rPr lang="es-ES" sz="1900" dirty="0"/>
              <a:t>.</a:t>
            </a:r>
          </a:p>
          <a:p>
            <a:pPr marL="0" indent="0" algn="just">
              <a:buNone/>
            </a:pPr>
            <a:endParaRPr lang="es-CL" sz="2400" dirty="0"/>
          </a:p>
        </p:txBody>
      </p:sp>
      <p:sp>
        <p:nvSpPr>
          <p:cNvPr id="4" name="3 Marcador de número de diapositiva"/>
          <p:cNvSpPr>
            <a:spLocks noGrp="1"/>
          </p:cNvSpPr>
          <p:nvPr>
            <p:ph type="sldNum" sz="quarter" idx="4294967295"/>
          </p:nvPr>
        </p:nvSpPr>
        <p:spPr/>
        <p:txBody>
          <a:bodyPr/>
          <a:lstStyle/>
          <a:p>
            <a:fld id="{ED3C9F24-97CD-894E-963C-61E4D5D33747}" type="slidenum">
              <a:rPr lang="es-ES_tradnl" smtClean="0"/>
              <a:t>13</a:t>
            </a:fld>
            <a:endParaRPr lang="es-ES_tradnl"/>
          </a:p>
        </p:txBody>
      </p:sp>
      <p:graphicFrame>
        <p:nvGraphicFramePr>
          <p:cNvPr id="5" name="Tabla 4"/>
          <p:cNvGraphicFramePr>
            <a:graphicFrameLocks noGrp="1"/>
          </p:cNvGraphicFramePr>
          <p:nvPr/>
        </p:nvGraphicFramePr>
        <p:xfrm>
          <a:off x="2849217" y="3221359"/>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312384324"/>
                    </a:ext>
                  </a:extLst>
                </a:gridCol>
                <a:gridCol w="1524000">
                  <a:extLst>
                    <a:ext uri="{9D8B030D-6E8A-4147-A177-3AD203B41FA5}">
                      <a16:colId xmlns:a16="http://schemas.microsoft.com/office/drawing/2014/main" val="1265357851"/>
                    </a:ext>
                  </a:extLst>
                </a:gridCol>
                <a:gridCol w="1524000">
                  <a:extLst>
                    <a:ext uri="{9D8B030D-6E8A-4147-A177-3AD203B41FA5}">
                      <a16:colId xmlns:a16="http://schemas.microsoft.com/office/drawing/2014/main" val="2864708669"/>
                    </a:ext>
                  </a:extLst>
                </a:gridCol>
                <a:gridCol w="1524000">
                  <a:extLst>
                    <a:ext uri="{9D8B030D-6E8A-4147-A177-3AD203B41FA5}">
                      <a16:colId xmlns:a16="http://schemas.microsoft.com/office/drawing/2014/main" val="2819126287"/>
                    </a:ext>
                  </a:extLst>
                </a:gridCol>
              </a:tblGrid>
              <a:tr h="370840">
                <a:tc>
                  <a:txBody>
                    <a:bodyPr/>
                    <a:lstStyle/>
                    <a:p>
                      <a:pPr algn="ctr"/>
                      <a:r>
                        <a:rPr lang="es-ES" dirty="0"/>
                        <a:t>N°</a:t>
                      </a:r>
                      <a:endParaRPr lang="es-CL" dirty="0"/>
                    </a:p>
                  </a:txBody>
                  <a:tcPr/>
                </a:tc>
                <a:tc>
                  <a:txBody>
                    <a:bodyPr/>
                    <a:lstStyle/>
                    <a:p>
                      <a:pPr algn="ctr"/>
                      <a:r>
                        <a:rPr lang="es-ES" dirty="0"/>
                        <a:t>Partículas</a:t>
                      </a:r>
                      <a:endParaRPr lang="es-CL" dirty="0"/>
                    </a:p>
                  </a:txBody>
                  <a:tcPr/>
                </a:tc>
                <a:tc>
                  <a:txBody>
                    <a:bodyPr/>
                    <a:lstStyle/>
                    <a:p>
                      <a:pPr algn="ctr"/>
                      <a:r>
                        <a:rPr lang="es-ES" dirty="0"/>
                        <a:t>Agua</a:t>
                      </a:r>
                      <a:endParaRPr lang="es-CL" dirty="0"/>
                    </a:p>
                  </a:txBody>
                  <a:tcPr/>
                </a:tc>
                <a:tc>
                  <a:txBody>
                    <a:bodyPr/>
                    <a:lstStyle/>
                    <a:p>
                      <a:pPr algn="ctr"/>
                      <a:r>
                        <a:rPr lang="es-ES" dirty="0"/>
                        <a:t>Horas</a:t>
                      </a:r>
                      <a:endParaRPr lang="es-CL" dirty="0"/>
                    </a:p>
                  </a:txBody>
                  <a:tcPr/>
                </a:tc>
                <a:extLst>
                  <a:ext uri="{0D108BD9-81ED-4DB2-BD59-A6C34878D82A}">
                    <a16:rowId xmlns:a16="http://schemas.microsoft.com/office/drawing/2014/main" val="1601788325"/>
                  </a:ext>
                </a:extLst>
              </a:tr>
              <a:tr h="370840">
                <a:tc>
                  <a:txBody>
                    <a:bodyPr/>
                    <a:lstStyle/>
                    <a:p>
                      <a:pPr algn="ctr"/>
                      <a:r>
                        <a:rPr lang="es-ES" dirty="0"/>
                        <a:t>1</a:t>
                      </a:r>
                      <a:endParaRPr lang="es-CL" dirty="0"/>
                    </a:p>
                  </a:txBody>
                  <a:tcPr/>
                </a:tc>
                <a:tc>
                  <a:txBody>
                    <a:bodyPr/>
                    <a:lstStyle/>
                    <a:p>
                      <a:pPr algn="ctr"/>
                      <a:r>
                        <a:rPr lang="es-ES" dirty="0"/>
                        <a:t>No</a:t>
                      </a:r>
                      <a:endParaRPr lang="es-CL" dirty="0"/>
                    </a:p>
                  </a:txBody>
                  <a:tcPr/>
                </a:tc>
                <a:tc>
                  <a:txBody>
                    <a:bodyPr/>
                    <a:lstStyle/>
                    <a:p>
                      <a:pPr algn="ctr"/>
                      <a:r>
                        <a:rPr lang="es-ES" dirty="0"/>
                        <a:t>No</a:t>
                      </a:r>
                      <a:endParaRPr lang="es-CL" dirty="0"/>
                    </a:p>
                  </a:txBody>
                  <a:tcPr/>
                </a:tc>
                <a:tc>
                  <a:txBody>
                    <a:bodyPr/>
                    <a:lstStyle/>
                    <a:p>
                      <a:pPr algn="ctr"/>
                      <a:r>
                        <a:rPr lang="es-ES" dirty="0"/>
                        <a:t>3500+</a:t>
                      </a:r>
                      <a:endParaRPr lang="es-CL" dirty="0"/>
                    </a:p>
                  </a:txBody>
                  <a:tcPr/>
                </a:tc>
                <a:extLst>
                  <a:ext uri="{0D108BD9-81ED-4DB2-BD59-A6C34878D82A}">
                    <a16:rowId xmlns:a16="http://schemas.microsoft.com/office/drawing/2014/main" val="457006718"/>
                  </a:ext>
                </a:extLst>
              </a:tr>
              <a:tr h="370840">
                <a:tc>
                  <a:txBody>
                    <a:bodyPr/>
                    <a:lstStyle/>
                    <a:p>
                      <a:pPr algn="ctr"/>
                      <a:r>
                        <a:rPr lang="es-ES" dirty="0"/>
                        <a:t>2</a:t>
                      </a:r>
                      <a:endParaRPr lang="es-CL" dirty="0"/>
                    </a:p>
                  </a:txBody>
                  <a:tcPr/>
                </a:tc>
                <a:tc>
                  <a:txBody>
                    <a:bodyPr/>
                    <a:lstStyle/>
                    <a:p>
                      <a:pPr algn="ctr"/>
                      <a:r>
                        <a:rPr lang="es-ES" dirty="0"/>
                        <a:t>No</a:t>
                      </a:r>
                      <a:endParaRPr lang="es-CL" dirty="0"/>
                    </a:p>
                  </a:txBody>
                  <a:tcPr/>
                </a:tc>
                <a:tc>
                  <a:txBody>
                    <a:bodyPr/>
                    <a:lstStyle/>
                    <a:p>
                      <a:pPr algn="ctr"/>
                      <a:r>
                        <a:rPr lang="es-ES" dirty="0"/>
                        <a:t>Si</a:t>
                      </a:r>
                      <a:endParaRPr lang="es-C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t>3500+</a:t>
                      </a:r>
                      <a:endParaRPr lang="es-CL" dirty="0"/>
                    </a:p>
                  </a:txBody>
                  <a:tcPr/>
                </a:tc>
                <a:extLst>
                  <a:ext uri="{0D108BD9-81ED-4DB2-BD59-A6C34878D82A}">
                    <a16:rowId xmlns:a16="http://schemas.microsoft.com/office/drawing/2014/main" val="1668690180"/>
                  </a:ext>
                </a:extLst>
              </a:tr>
              <a:tr h="370840">
                <a:tc>
                  <a:txBody>
                    <a:bodyPr/>
                    <a:lstStyle/>
                    <a:p>
                      <a:pPr algn="ctr"/>
                      <a:r>
                        <a:rPr lang="es-ES" dirty="0"/>
                        <a:t>3</a:t>
                      </a:r>
                      <a:endParaRPr lang="es-CL" dirty="0"/>
                    </a:p>
                  </a:txBody>
                  <a:tcPr/>
                </a:tc>
                <a:tc>
                  <a:txBody>
                    <a:bodyPr/>
                    <a:lstStyle/>
                    <a:p>
                      <a:pPr algn="ctr"/>
                      <a:r>
                        <a:rPr lang="es-ES" dirty="0"/>
                        <a:t>Fierro</a:t>
                      </a:r>
                      <a:endParaRPr lang="es-CL" dirty="0"/>
                    </a:p>
                  </a:txBody>
                  <a:tcPr/>
                </a:tc>
                <a:tc>
                  <a:txBody>
                    <a:bodyPr/>
                    <a:lstStyle/>
                    <a:p>
                      <a:pPr algn="ctr"/>
                      <a:r>
                        <a:rPr lang="es-ES" dirty="0"/>
                        <a:t>No</a:t>
                      </a:r>
                      <a:endParaRPr lang="es-C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t>3500+</a:t>
                      </a:r>
                      <a:endParaRPr lang="es-CL" dirty="0"/>
                    </a:p>
                  </a:txBody>
                  <a:tcPr/>
                </a:tc>
                <a:extLst>
                  <a:ext uri="{0D108BD9-81ED-4DB2-BD59-A6C34878D82A}">
                    <a16:rowId xmlns:a16="http://schemas.microsoft.com/office/drawing/2014/main" val="1882183915"/>
                  </a:ext>
                </a:extLst>
              </a:tr>
              <a:tr h="370840">
                <a:tc>
                  <a:txBody>
                    <a:bodyPr/>
                    <a:lstStyle/>
                    <a:p>
                      <a:pPr algn="ctr"/>
                      <a:r>
                        <a:rPr lang="es-ES" dirty="0"/>
                        <a:t>4</a:t>
                      </a:r>
                      <a:endParaRPr lang="es-CL" dirty="0"/>
                    </a:p>
                  </a:txBody>
                  <a:tcPr/>
                </a:tc>
                <a:tc>
                  <a:txBody>
                    <a:bodyPr/>
                    <a:lstStyle/>
                    <a:p>
                      <a:pPr algn="ctr"/>
                      <a:r>
                        <a:rPr lang="es-ES" dirty="0"/>
                        <a:t>Fierro</a:t>
                      </a:r>
                      <a:endParaRPr lang="es-CL" dirty="0"/>
                    </a:p>
                  </a:txBody>
                  <a:tcPr/>
                </a:tc>
                <a:tc>
                  <a:txBody>
                    <a:bodyPr/>
                    <a:lstStyle/>
                    <a:p>
                      <a:pPr algn="ctr"/>
                      <a:r>
                        <a:rPr lang="es-ES" dirty="0"/>
                        <a:t>Si</a:t>
                      </a:r>
                      <a:endParaRPr lang="es-CL" dirty="0"/>
                    </a:p>
                  </a:txBody>
                  <a:tcPr/>
                </a:tc>
                <a:tc>
                  <a:txBody>
                    <a:bodyPr/>
                    <a:lstStyle/>
                    <a:p>
                      <a:pPr algn="ctr"/>
                      <a:r>
                        <a:rPr lang="es-ES" dirty="0"/>
                        <a:t>400</a:t>
                      </a:r>
                      <a:endParaRPr lang="es-CL" dirty="0"/>
                    </a:p>
                  </a:txBody>
                  <a:tcPr/>
                </a:tc>
                <a:extLst>
                  <a:ext uri="{0D108BD9-81ED-4DB2-BD59-A6C34878D82A}">
                    <a16:rowId xmlns:a16="http://schemas.microsoft.com/office/drawing/2014/main" val="439490322"/>
                  </a:ext>
                </a:extLst>
              </a:tr>
              <a:tr h="370840">
                <a:tc>
                  <a:txBody>
                    <a:bodyPr/>
                    <a:lstStyle/>
                    <a:p>
                      <a:pPr algn="ctr"/>
                      <a:r>
                        <a:rPr lang="es-ES" dirty="0"/>
                        <a:t>5</a:t>
                      </a:r>
                      <a:endParaRPr lang="es-CL" dirty="0"/>
                    </a:p>
                  </a:txBody>
                  <a:tcPr/>
                </a:tc>
                <a:tc>
                  <a:txBody>
                    <a:bodyPr/>
                    <a:lstStyle/>
                    <a:p>
                      <a:pPr algn="ctr"/>
                      <a:r>
                        <a:rPr lang="es-ES" dirty="0"/>
                        <a:t>Cobre</a:t>
                      </a:r>
                      <a:endParaRPr lang="es-CL" dirty="0"/>
                    </a:p>
                  </a:txBody>
                  <a:tcPr/>
                </a:tc>
                <a:tc>
                  <a:txBody>
                    <a:bodyPr/>
                    <a:lstStyle/>
                    <a:p>
                      <a:pPr algn="ctr"/>
                      <a:r>
                        <a:rPr lang="es-ES" dirty="0"/>
                        <a:t>No</a:t>
                      </a:r>
                      <a:endParaRPr lang="es-CL" dirty="0"/>
                    </a:p>
                  </a:txBody>
                  <a:tcPr/>
                </a:tc>
                <a:tc>
                  <a:txBody>
                    <a:bodyPr/>
                    <a:lstStyle/>
                    <a:p>
                      <a:pPr algn="ctr"/>
                      <a:r>
                        <a:rPr lang="es-ES" dirty="0"/>
                        <a:t>3000</a:t>
                      </a:r>
                      <a:endParaRPr lang="es-CL" dirty="0"/>
                    </a:p>
                  </a:txBody>
                  <a:tcPr/>
                </a:tc>
                <a:extLst>
                  <a:ext uri="{0D108BD9-81ED-4DB2-BD59-A6C34878D82A}">
                    <a16:rowId xmlns:a16="http://schemas.microsoft.com/office/drawing/2014/main" val="764206712"/>
                  </a:ext>
                </a:extLst>
              </a:tr>
              <a:tr h="370840">
                <a:tc>
                  <a:txBody>
                    <a:bodyPr/>
                    <a:lstStyle/>
                    <a:p>
                      <a:pPr algn="ctr"/>
                      <a:r>
                        <a:rPr lang="es-ES" dirty="0"/>
                        <a:t>6</a:t>
                      </a:r>
                      <a:endParaRPr lang="es-CL" dirty="0"/>
                    </a:p>
                  </a:txBody>
                  <a:tcPr/>
                </a:tc>
                <a:tc>
                  <a:txBody>
                    <a:bodyPr/>
                    <a:lstStyle/>
                    <a:p>
                      <a:pPr algn="ctr"/>
                      <a:r>
                        <a:rPr lang="es-ES" dirty="0"/>
                        <a:t>Cobre</a:t>
                      </a:r>
                      <a:endParaRPr lang="es-CL" dirty="0"/>
                    </a:p>
                  </a:txBody>
                  <a:tcPr/>
                </a:tc>
                <a:tc>
                  <a:txBody>
                    <a:bodyPr/>
                    <a:lstStyle/>
                    <a:p>
                      <a:pPr algn="ctr"/>
                      <a:r>
                        <a:rPr lang="es-ES" dirty="0"/>
                        <a:t>Si</a:t>
                      </a:r>
                      <a:endParaRPr lang="es-CL" dirty="0"/>
                    </a:p>
                  </a:txBody>
                  <a:tcPr/>
                </a:tc>
                <a:tc>
                  <a:txBody>
                    <a:bodyPr/>
                    <a:lstStyle/>
                    <a:p>
                      <a:pPr algn="ctr"/>
                      <a:r>
                        <a:rPr lang="es-ES" dirty="0"/>
                        <a:t>100</a:t>
                      </a:r>
                      <a:endParaRPr lang="es-CL" dirty="0"/>
                    </a:p>
                  </a:txBody>
                  <a:tcPr/>
                </a:tc>
                <a:extLst>
                  <a:ext uri="{0D108BD9-81ED-4DB2-BD59-A6C34878D82A}">
                    <a16:rowId xmlns:a16="http://schemas.microsoft.com/office/drawing/2014/main" val="1913125912"/>
                  </a:ext>
                </a:extLst>
              </a:tr>
            </a:tbl>
          </a:graphicData>
        </a:graphic>
      </p:graphicFrame>
    </p:spTree>
    <p:extLst>
      <p:ext uri="{BB962C8B-B14F-4D97-AF65-F5344CB8AC3E}">
        <p14:creationId xmlns:p14="http://schemas.microsoft.com/office/powerpoint/2010/main" val="1061377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de aceite</a:t>
            </a:r>
          </a:p>
        </p:txBody>
      </p:sp>
      <p:sp>
        <p:nvSpPr>
          <p:cNvPr id="3" name="2 Marcador de contenido"/>
          <p:cNvSpPr>
            <a:spLocks noGrp="1"/>
          </p:cNvSpPr>
          <p:nvPr>
            <p:ph idx="1"/>
          </p:nvPr>
        </p:nvSpPr>
        <p:spPr>
          <a:xfrm>
            <a:off x="2152650" y="1690689"/>
            <a:ext cx="7886700" cy="4617508"/>
          </a:xfrm>
        </p:spPr>
        <p:txBody>
          <a:bodyPr>
            <a:noAutofit/>
          </a:bodyPr>
          <a:lstStyle/>
          <a:p>
            <a:pPr marL="0" indent="0" algn="just">
              <a:buNone/>
            </a:pPr>
            <a:r>
              <a:rPr lang="es-CL" sz="2000" dirty="0"/>
              <a:t>A continuación se detallan las principales consecuencias sobre la superficie metálica, según el tipo de contaminante.</a:t>
            </a:r>
          </a:p>
          <a:p>
            <a:pPr marL="0" indent="0" algn="just">
              <a:buNone/>
            </a:pPr>
            <a:endParaRPr lang="es-CL" sz="2000" dirty="0"/>
          </a:p>
          <a:p>
            <a:pPr marL="0" indent="0" algn="just">
              <a:buNone/>
            </a:pPr>
            <a:endParaRPr lang="es-CL" sz="2000" dirty="0"/>
          </a:p>
          <a:p>
            <a:pPr marL="0" indent="0" algn="just">
              <a:buNone/>
            </a:pPr>
            <a:endParaRPr lang="es-CL" sz="2000" dirty="0"/>
          </a:p>
          <a:p>
            <a:pPr marL="0" indent="0" algn="just">
              <a:buNone/>
            </a:pPr>
            <a:endParaRPr lang="es-CL" sz="2000" dirty="0"/>
          </a:p>
          <a:p>
            <a:pPr marL="0" indent="0" algn="just">
              <a:buNone/>
            </a:pPr>
            <a:endParaRPr lang="es-CL" sz="2000" dirty="0"/>
          </a:p>
          <a:p>
            <a:pPr marL="0" indent="0" algn="just">
              <a:buNone/>
            </a:pPr>
            <a:endParaRPr lang="es-CL" sz="2000" dirty="0"/>
          </a:p>
          <a:p>
            <a:pPr marL="0" indent="0" algn="just">
              <a:buNone/>
            </a:pPr>
            <a:endParaRPr lang="es-CL" sz="2000" dirty="0"/>
          </a:p>
          <a:p>
            <a:pPr marL="0" indent="0" algn="just">
              <a:buNone/>
            </a:pPr>
            <a:endParaRPr lang="es-CL" sz="2000" dirty="0"/>
          </a:p>
          <a:p>
            <a:pPr marL="0" indent="0" algn="just">
              <a:buNone/>
            </a:pPr>
            <a:r>
              <a:rPr lang="es-CL" sz="2000" dirty="0"/>
              <a:t>Al disminuir la contaminación no sólo se estará disminuyendo el desgaste de la maquinaria, sino también extendiendo la vida útil del aceite.</a:t>
            </a:r>
          </a:p>
          <a:p>
            <a:pPr marL="0" indent="0" algn="just">
              <a:buNone/>
            </a:pPr>
            <a:endParaRPr lang="es-CL" sz="20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14</a:t>
            </a:fld>
            <a:endParaRPr lang="es-ES_tradnl"/>
          </a:p>
        </p:txBody>
      </p:sp>
      <p:graphicFrame>
        <p:nvGraphicFramePr>
          <p:cNvPr id="5" name="4 Tabla"/>
          <p:cNvGraphicFramePr>
            <a:graphicFrameLocks noGrp="1"/>
          </p:cNvGraphicFramePr>
          <p:nvPr/>
        </p:nvGraphicFramePr>
        <p:xfrm>
          <a:off x="2294467" y="2497667"/>
          <a:ext cx="7628466" cy="2763520"/>
        </p:xfrm>
        <a:graphic>
          <a:graphicData uri="http://schemas.openxmlformats.org/drawingml/2006/table">
            <a:tbl>
              <a:tblPr firstRow="1" bandRow="1">
                <a:tableStyleId>{5C22544A-7EE6-4342-B048-85BDC9FD1C3A}</a:tableStyleId>
              </a:tblPr>
              <a:tblGrid>
                <a:gridCol w="2945435">
                  <a:extLst>
                    <a:ext uri="{9D8B030D-6E8A-4147-A177-3AD203B41FA5}">
                      <a16:colId xmlns:a16="http://schemas.microsoft.com/office/drawing/2014/main" val="20000"/>
                    </a:ext>
                  </a:extLst>
                </a:gridCol>
                <a:gridCol w="4683031">
                  <a:extLst>
                    <a:ext uri="{9D8B030D-6E8A-4147-A177-3AD203B41FA5}">
                      <a16:colId xmlns:a16="http://schemas.microsoft.com/office/drawing/2014/main" val="20001"/>
                    </a:ext>
                  </a:extLst>
                </a:gridCol>
              </a:tblGrid>
              <a:tr h="370840">
                <a:tc>
                  <a:txBody>
                    <a:bodyPr/>
                    <a:lstStyle/>
                    <a:p>
                      <a:r>
                        <a:rPr lang="es-CL" sz="1800" b="1" i="0" u="none" strike="noStrike" kern="1200" baseline="0" dirty="0">
                          <a:solidFill>
                            <a:schemeClr val="lt1"/>
                          </a:solidFill>
                          <a:latin typeface="+mn-lt"/>
                          <a:ea typeface="+mn-ea"/>
                          <a:cs typeface="+mn-cs"/>
                        </a:rPr>
                        <a:t>Tipo de contaminante</a:t>
                      </a:r>
                      <a:endParaRPr lang="es-CL" sz="1800" dirty="0"/>
                    </a:p>
                  </a:txBody>
                  <a:tcPr/>
                </a:tc>
                <a:tc>
                  <a:txBody>
                    <a:bodyPr/>
                    <a:lstStyle/>
                    <a:p>
                      <a:r>
                        <a:rPr lang="es-CL" sz="1800" b="1" i="0" u="none" strike="noStrike" kern="1200" baseline="0" dirty="0">
                          <a:solidFill>
                            <a:schemeClr val="lt1"/>
                          </a:solidFill>
                          <a:latin typeface="+mn-lt"/>
                          <a:ea typeface="+mn-ea"/>
                          <a:cs typeface="+mn-cs"/>
                        </a:rPr>
                        <a:t>Efectos sobre la superficie de la maquinaria</a:t>
                      </a:r>
                      <a:endParaRPr lang="es-CL" sz="1800" dirty="0"/>
                    </a:p>
                  </a:txBody>
                  <a:tcPr/>
                </a:tc>
                <a:extLst>
                  <a:ext uri="{0D108BD9-81ED-4DB2-BD59-A6C34878D82A}">
                    <a16:rowId xmlns:a16="http://schemas.microsoft.com/office/drawing/2014/main" val="10000"/>
                  </a:ext>
                </a:extLst>
              </a:tr>
              <a:tr h="370840">
                <a:tc>
                  <a:txBody>
                    <a:bodyPr/>
                    <a:lstStyle/>
                    <a:p>
                      <a:r>
                        <a:rPr lang="es-CL" sz="1800" b="0" i="0" u="none" strike="noStrike" kern="1200" baseline="0" dirty="0">
                          <a:solidFill>
                            <a:schemeClr val="dk1"/>
                          </a:solidFill>
                          <a:latin typeface="+mn-lt"/>
                          <a:ea typeface="+mn-ea"/>
                          <a:cs typeface="+mn-cs"/>
                        </a:rPr>
                        <a:t>Partículas</a:t>
                      </a:r>
                      <a:endParaRPr lang="es-CL" sz="1800" dirty="0"/>
                    </a:p>
                  </a:txBody>
                  <a:tcPr/>
                </a:tc>
                <a:tc>
                  <a:txBody>
                    <a:bodyPr/>
                    <a:lstStyle/>
                    <a:p>
                      <a:r>
                        <a:rPr lang="es-CL" sz="1800" b="0" i="0" u="none" strike="noStrike" kern="1200" baseline="0" dirty="0">
                          <a:solidFill>
                            <a:schemeClr val="dk1"/>
                          </a:solidFill>
                          <a:latin typeface="+mn-lt"/>
                          <a:ea typeface="+mn-ea"/>
                          <a:cs typeface="+mn-cs"/>
                        </a:rPr>
                        <a:t>Desgaste superficial por abrasión y fatiga</a:t>
                      </a:r>
                      <a:endParaRPr lang="es-CL" sz="1800" dirty="0"/>
                    </a:p>
                  </a:txBody>
                  <a:tcPr/>
                </a:tc>
                <a:extLst>
                  <a:ext uri="{0D108BD9-81ED-4DB2-BD59-A6C34878D82A}">
                    <a16:rowId xmlns:a16="http://schemas.microsoft.com/office/drawing/2014/main" val="10001"/>
                  </a:ext>
                </a:extLst>
              </a:tr>
              <a:tr h="370840">
                <a:tc>
                  <a:txBody>
                    <a:bodyPr/>
                    <a:lstStyle/>
                    <a:p>
                      <a:r>
                        <a:rPr lang="es-CL" sz="1800" b="0" i="0" u="none" strike="noStrike" kern="1200" baseline="0" dirty="0">
                          <a:solidFill>
                            <a:schemeClr val="dk1"/>
                          </a:solidFill>
                          <a:latin typeface="+mn-lt"/>
                          <a:ea typeface="+mn-ea"/>
                          <a:cs typeface="+mn-cs"/>
                        </a:rPr>
                        <a:t>Agua</a:t>
                      </a:r>
                      <a:endParaRPr lang="es-CL" sz="1800" dirty="0"/>
                    </a:p>
                  </a:txBody>
                  <a:tcPr/>
                </a:tc>
                <a:tc>
                  <a:txBody>
                    <a:bodyPr/>
                    <a:lstStyle/>
                    <a:p>
                      <a:r>
                        <a:rPr lang="es-CL" sz="1800" b="0" i="0" u="none" strike="noStrike" kern="1200" baseline="0" dirty="0">
                          <a:solidFill>
                            <a:schemeClr val="dk1"/>
                          </a:solidFill>
                          <a:latin typeface="+mn-lt"/>
                          <a:ea typeface="+mn-ea"/>
                          <a:cs typeface="+mn-cs"/>
                        </a:rPr>
                        <a:t>Oxidación, rayado</a:t>
                      </a:r>
                      <a:endParaRPr lang="es-CL" sz="1800" dirty="0"/>
                    </a:p>
                  </a:txBody>
                  <a:tcPr/>
                </a:tc>
                <a:extLst>
                  <a:ext uri="{0D108BD9-81ED-4DB2-BD59-A6C34878D82A}">
                    <a16:rowId xmlns:a16="http://schemas.microsoft.com/office/drawing/2014/main" val="10002"/>
                  </a:ext>
                </a:extLst>
              </a:tr>
              <a:tr h="370840">
                <a:tc>
                  <a:txBody>
                    <a:bodyPr/>
                    <a:lstStyle/>
                    <a:p>
                      <a:r>
                        <a:rPr lang="es-CL" sz="1800" b="0" i="0" u="none" strike="noStrike" kern="1200" baseline="0" dirty="0">
                          <a:solidFill>
                            <a:schemeClr val="dk1"/>
                          </a:solidFill>
                          <a:latin typeface="+mn-lt"/>
                          <a:ea typeface="+mn-ea"/>
                          <a:cs typeface="+mn-cs"/>
                        </a:rPr>
                        <a:t>Combustible</a:t>
                      </a:r>
                      <a:endParaRPr lang="es-CL" sz="1800" dirty="0"/>
                    </a:p>
                  </a:txBody>
                  <a:tcPr/>
                </a:tc>
                <a:tc>
                  <a:txBody>
                    <a:bodyPr/>
                    <a:lstStyle/>
                    <a:p>
                      <a:r>
                        <a:rPr lang="es-CL" sz="1800" b="0" i="0" u="none" strike="noStrike" kern="1200" baseline="0" dirty="0">
                          <a:solidFill>
                            <a:schemeClr val="dk1"/>
                          </a:solidFill>
                          <a:latin typeface="+mn-lt"/>
                          <a:ea typeface="+mn-ea"/>
                          <a:cs typeface="+mn-cs"/>
                        </a:rPr>
                        <a:t>Incremento del desgaste por pérdida de resistencia de la película lubricante</a:t>
                      </a:r>
                      <a:endParaRPr lang="es-CL" sz="1800" dirty="0"/>
                    </a:p>
                  </a:txBody>
                  <a:tcPr/>
                </a:tc>
                <a:extLst>
                  <a:ext uri="{0D108BD9-81ED-4DB2-BD59-A6C34878D82A}">
                    <a16:rowId xmlns:a16="http://schemas.microsoft.com/office/drawing/2014/main" val="10003"/>
                  </a:ext>
                </a:extLst>
              </a:tr>
              <a:tr h="370840">
                <a:tc>
                  <a:txBody>
                    <a:bodyPr/>
                    <a:lstStyle/>
                    <a:p>
                      <a:r>
                        <a:rPr lang="es-CL" sz="1800" b="0" i="0" u="none" strike="noStrike" kern="1200" baseline="0" dirty="0">
                          <a:solidFill>
                            <a:schemeClr val="dk1"/>
                          </a:solidFill>
                          <a:latin typeface="+mn-lt"/>
                          <a:ea typeface="+mn-ea"/>
                          <a:cs typeface="+mn-cs"/>
                        </a:rPr>
                        <a:t>Aire</a:t>
                      </a:r>
                      <a:endParaRPr lang="es-CL" sz="1800" dirty="0"/>
                    </a:p>
                  </a:txBody>
                  <a:tcPr/>
                </a:tc>
                <a:tc>
                  <a:txBody>
                    <a:bodyPr/>
                    <a:lstStyle/>
                    <a:p>
                      <a:r>
                        <a:rPr lang="es-CL" sz="1800" b="0" i="0" u="none" strike="noStrike" kern="1200" baseline="0" dirty="0">
                          <a:solidFill>
                            <a:schemeClr val="dk1"/>
                          </a:solidFill>
                          <a:latin typeface="+mn-lt"/>
                          <a:ea typeface="+mn-ea"/>
                          <a:cs typeface="+mn-cs"/>
                        </a:rPr>
                        <a:t>Cavitación</a:t>
                      </a:r>
                      <a:endParaRPr lang="es-CL" sz="1800" dirty="0"/>
                    </a:p>
                  </a:txBody>
                  <a:tcPr/>
                </a:tc>
                <a:extLst>
                  <a:ext uri="{0D108BD9-81ED-4DB2-BD59-A6C34878D82A}">
                    <a16:rowId xmlns:a16="http://schemas.microsoft.com/office/drawing/2014/main" val="10004"/>
                  </a:ext>
                </a:extLst>
              </a:tr>
              <a:tr h="370840">
                <a:tc>
                  <a:txBody>
                    <a:bodyPr/>
                    <a:lstStyle/>
                    <a:p>
                      <a:r>
                        <a:rPr lang="es-CL" sz="1800" b="0" i="0" u="none" strike="noStrike" kern="1200" baseline="0" dirty="0">
                          <a:solidFill>
                            <a:schemeClr val="dk1"/>
                          </a:solidFill>
                          <a:latin typeface="+mn-lt"/>
                          <a:ea typeface="+mn-ea"/>
                          <a:cs typeface="+mn-cs"/>
                        </a:rPr>
                        <a:t>Calor</a:t>
                      </a:r>
                      <a:endParaRPr lang="es-CL" sz="1800" dirty="0"/>
                    </a:p>
                  </a:txBody>
                  <a:tcPr/>
                </a:tc>
                <a:tc>
                  <a:txBody>
                    <a:bodyPr/>
                    <a:lstStyle/>
                    <a:p>
                      <a:r>
                        <a:rPr lang="es-CL" sz="1800" b="0" i="0" u="none" strike="noStrike" kern="1200" baseline="0" dirty="0">
                          <a:solidFill>
                            <a:schemeClr val="dk1"/>
                          </a:solidFill>
                          <a:latin typeface="+mn-lt"/>
                          <a:ea typeface="+mn-ea"/>
                          <a:cs typeface="+mn-cs"/>
                        </a:rPr>
                        <a:t>Incremento del desgaste por pérdida de resistencia de la película lubricante</a:t>
                      </a:r>
                      <a:endParaRPr lang="es-CL" sz="18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08199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Obtención muestras de aceite</a:t>
            </a:r>
          </a:p>
        </p:txBody>
      </p:sp>
      <p:sp>
        <p:nvSpPr>
          <p:cNvPr id="3" name="Content Placeholder 2"/>
          <p:cNvSpPr>
            <a:spLocks noGrp="1"/>
          </p:cNvSpPr>
          <p:nvPr>
            <p:ph idx="1"/>
          </p:nvPr>
        </p:nvSpPr>
        <p:spPr/>
        <p:txBody>
          <a:bodyPr>
            <a:normAutofit/>
          </a:bodyPr>
          <a:lstStyle/>
          <a:p>
            <a:pPr marL="0" indent="0" algn="just">
              <a:buNone/>
            </a:pPr>
            <a:r>
              <a:rPr lang="es-CL" sz="2400" dirty="0"/>
              <a:t>Un elemento clave en el análisis de aceite es la obtención de una muestra que no esté contaminada por contaminantes externos.</a:t>
            </a:r>
          </a:p>
          <a:p>
            <a:pPr marL="0" indent="0" algn="just">
              <a:buNone/>
            </a:pPr>
            <a:r>
              <a:rPr lang="es-CL" sz="2400" dirty="0"/>
              <a:t>Los elementos que se deben tener en consideración son:</a:t>
            </a:r>
          </a:p>
          <a:p>
            <a:pPr algn="just"/>
            <a:r>
              <a:rPr lang="es-CL" sz="2400" dirty="0"/>
              <a:t>Ubicación para extraer muestra de aceite – en muchos casos depende del equipo.</a:t>
            </a:r>
          </a:p>
          <a:p>
            <a:pPr algn="just"/>
            <a:r>
              <a:rPr lang="es-CL" sz="2400" dirty="0"/>
              <a:t>Herramientas – bombas de vacío, botellas, válvulas, etc.</a:t>
            </a:r>
          </a:p>
          <a:p>
            <a:pPr algn="just"/>
            <a:r>
              <a:rPr lang="es-CL" sz="2400" dirty="0"/>
              <a:t>Minimización de la contaminación.</a:t>
            </a:r>
          </a:p>
        </p:txBody>
      </p:sp>
      <p:sp>
        <p:nvSpPr>
          <p:cNvPr id="4" name="Slide Number Placeholder 3"/>
          <p:cNvSpPr>
            <a:spLocks noGrp="1"/>
          </p:cNvSpPr>
          <p:nvPr>
            <p:ph type="sldNum" sz="quarter" idx="12"/>
          </p:nvPr>
        </p:nvSpPr>
        <p:spPr/>
        <p:txBody>
          <a:bodyPr/>
          <a:lstStyle/>
          <a:p>
            <a:fld id="{ED3C9F24-97CD-894E-963C-61E4D5D33747}" type="slidenum">
              <a:rPr lang="es-ES_tradnl" smtClean="0"/>
              <a:t>15</a:t>
            </a:fld>
            <a:endParaRPr lang="es-ES_tradnl"/>
          </a:p>
        </p:txBody>
      </p:sp>
    </p:spTree>
    <p:extLst>
      <p:ext uri="{BB962C8B-B14F-4D97-AF65-F5344CB8AC3E}">
        <p14:creationId xmlns:p14="http://schemas.microsoft.com/office/powerpoint/2010/main" val="1050941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Ubicación del puerto de toma de muestra</a:t>
            </a:r>
          </a:p>
        </p:txBody>
      </p:sp>
      <p:sp>
        <p:nvSpPr>
          <p:cNvPr id="3" name="Content Placeholder 2"/>
          <p:cNvSpPr>
            <a:spLocks noGrp="1"/>
          </p:cNvSpPr>
          <p:nvPr>
            <p:ph idx="1"/>
          </p:nvPr>
        </p:nvSpPr>
        <p:spPr/>
        <p:txBody>
          <a:bodyPr>
            <a:normAutofit/>
          </a:bodyPr>
          <a:lstStyle/>
          <a:p>
            <a:pPr marL="0" indent="0" algn="just">
              <a:buNone/>
            </a:pPr>
            <a:r>
              <a:rPr lang="es-CL" sz="2000" dirty="0"/>
              <a:t>La ubicación de los puestos de toma de muestra debe ser tal que permita monitorear el aceite de cada componente en sistema. Así se pueden detectar fallas tempranas y realizar un análisis causa-raíz. </a:t>
            </a:r>
          </a:p>
          <a:p>
            <a:pPr marL="0" indent="0" algn="just">
              <a:buNone/>
            </a:pPr>
            <a:r>
              <a:rPr lang="es-CL" sz="2000" dirty="0"/>
              <a:t>Los puertos de toma de muestra se clasifican en dos categorías, primarios y secundarios:</a:t>
            </a:r>
          </a:p>
          <a:p>
            <a:pPr algn="just"/>
            <a:r>
              <a:rPr lang="es-CL" sz="2000" dirty="0"/>
              <a:t>Primarios: En este lugar donde se toman las muestras de rutina y se monitorea la contaminación del aceite, las partículas de desgaste y las propiedades físicas y químicas del aceite.</a:t>
            </a:r>
          </a:p>
          <a:p>
            <a:pPr algn="just"/>
            <a:r>
              <a:rPr lang="es-CL" sz="2000" dirty="0"/>
              <a:t>Secundarios: Ese es el lugar donde se puede encontrar la contaminación y el desgaste aportado por cada componente.</a:t>
            </a:r>
          </a:p>
        </p:txBody>
      </p:sp>
      <p:sp>
        <p:nvSpPr>
          <p:cNvPr id="4" name="Slide Number Placeholder 3"/>
          <p:cNvSpPr>
            <a:spLocks noGrp="1"/>
          </p:cNvSpPr>
          <p:nvPr>
            <p:ph type="sldNum" sz="quarter" idx="12"/>
          </p:nvPr>
        </p:nvSpPr>
        <p:spPr/>
        <p:txBody>
          <a:bodyPr/>
          <a:lstStyle/>
          <a:p>
            <a:fld id="{ED3C9F24-97CD-894E-963C-61E4D5D33747}" type="slidenum">
              <a:rPr lang="es-ES_tradnl" smtClean="0"/>
              <a:t>16</a:t>
            </a:fld>
            <a:endParaRPr lang="es-ES_tradnl"/>
          </a:p>
        </p:txBody>
      </p:sp>
    </p:spTree>
    <p:extLst>
      <p:ext uri="{BB962C8B-B14F-4D97-AF65-F5344CB8AC3E}">
        <p14:creationId xmlns:p14="http://schemas.microsoft.com/office/powerpoint/2010/main" val="733141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Ubicación del puerto de toma de muestra</a:t>
            </a:r>
          </a:p>
        </p:txBody>
      </p:sp>
      <p:sp>
        <p:nvSpPr>
          <p:cNvPr id="4" name="Slide Number Placeholder 3"/>
          <p:cNvSpPr>
            <a:spLocks noGrp="1"/>
          </p:cNvSpPr>
          <p:nvPr>
            <p:ph type="sldNum" sz="quarter" idx="12"/>
          </p:nvPr>
        </p:nvSpPr>
        <p:spPr/>
        <p:txBody>
          <a:bodyPr/>
          <a:lstStyle/>
          <a:p>
            <a:fld id="{ED3C9F24-97CD-894E-963C-61E4D5D33747}" type="slidenum">
              <a:rPr lang="es-ES_tradnl" smtClean="0"/>
              <a:t>17</a:t>
            </a:fld>
            <a:endParaRPr lang="es-ES_tradnl"/>
          </a:p>
        </p:txBody>
      </p:sp>
      <p:pic>
        <p:nvPicPr>
          <p:cNvPr id="6" name="Imagen 5"/>
          <p:cNvPicPr>
            <a:picLocks noChangeAspect="1"/>
          </p:cNvPicPr>
          <p:nvPr/>
        </p:nvPicPr>
        <p:blipFill>
          <a:blip r:embed="rId2"/>
          <a:stretch>
            <a:fillRect/>
          </a:stretch>
        </p:blipFill>
        <p:spPr>
          <a:xfrm>
            <a:off x="2856000" y="2092917"/>
            <a:ext cx="6480000" cy="4151250"/>
          </a:xfrm>
          <a:prstGeom prst="rect">
            <a:avLst/>
          </a:prstGeom>
        </p:spPr>
      </p:pic>
    </p:spTree>
    <p:extLst>
      <p:ext uri="{BB962C8B-B14F-4D97-AF65-F5344CB8AC3E}">
        <p14:creationId xmlns:p14="http://schemas.microsoft.com/office/powerpoint/2010/main" val="4019792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Herramientas</a:t>
            </a:r>
          </a:p>
        </p:txBody>
      </p:sp>
      <p:sp>
        <p:nvSpPr>
          <p:cNvPr id="3" name="Content Placeholder 2"/>
          <p:cNvSpPr>
            <a:spLocks noGrp="1"/>
          </p:cNvSpPr>
          <p:nvPr>
            <p:ph idx="1"/>
          </p:nvPr>
        </p:nvSpPr>
        <p:spPr>
          <a:xfrm>
            <a:off x="2152650" y="1825625"/>
            <a:ext cx="3943350" cy="4351338"/>
          </a:xfrm>
        </p:spPr>
        <p:txBody>
          <a:bodyPr>
            <a:normAutofit lnSpcReduction="10000"/>
          </a:bodyPr>
          <a:lstStyle/>
          <a:p>
            <a:pPr marL="0" indent="0" algn="just">
              <a:buNone/>
            </a:pPr>
            <a:r>
              <a:rPr lang="es-CL" b="1" dirty="0"/>
              <a:t>Bomba de vacío y manguera</a:t>
            </a:r>
          </a:p>
          <a:p>
            <a:pPr marL="0" indent="0">
              <a:buNone/>
            </a:pPr>
            <a:r>
              <a:rPr lang="es-CL" sz="2000" b="1" dirty="0"/>
              <a:t>Ventajas</a:t>
            </a:r>
            <a:r>
              <a:rPr lang="es-CL" sz="2000" dirty="0"/>
              <a:t>: Método simple y de bajo costo.</a:t>
            </a:r>
          </a:p>
          <a:p>
            <a:pPr marL="0" indent="0">
              <a:buNone/>
            </a:pPr>
            <a:r>
              <a:rPr lang="es-CL" sz="2000" b="1" dirty="0"/>
              <a:t>Desventajas</a:t>
            </a:r>
            <a:r>
              <a:rPr lang="es-CL" sz="2000" dirty="0"/>
              <a:t>: </a:t>
            </a:r>
          </a:p>
          <a:p>
            <a:r>
              <a:rPr lang="es-CL" sz="2000" dirty="0"/>
              <a:t>Al abrir la maquina puede haber contaminación.</a:t>
            </a:r>
          </a:p>
          <a:p>
            <a:r>
              <a:rPr lang="es-CL" sz="2000" dirty="0"/>
              <a:t>La muestra se debe tomar en operación -&gt; riesgo de seguridad.</a:t>
            </a:r>
          </a:p>
          <a:p>
            <a:r>
              <a:rPr lang="es-CL" sz="2000" dirty="0"/>
              <a:t>Dificultad de obtener una muestra consistente en el mismo punto.</a:t>
            </a:r>
          </a:p>
          <a:p>
            <a:pPr marL="0" indent="0" algn="just">
              <a:buNone/>
            </a:pPr>
            <a:endParaRPr lang="es-CL" sz="2000" b="1" dirty="0"/>
          </a:p>
        </p:txBody>
      </p:sp>
      <p:sp>
        <p:nvSpPr>
          <p:cNvPr id="4" name="Slide Number Placeholder 3"/>
          <p:cNvSpPr>
            <a:spLocks noGrp="1"/>
          </p:cNvSpPr>
          <p:nvPr>
            <p:ph type="sldNum" sz="quarter" idx="12"/>
          </p:nvPr>
        </p:nvSpPr>
        <p:spPr/>
        <p:txBody>
          <a:bodyPr/>
          <a:lstStyle/>
          <a:p>
            <a:fld id="{ED3C9F24-97CD-894E-963C-61E4D5D33747}" type="slidenum">
              <a:rPr lang="es-ES_tradnl" smtClean="0"/>
              <a:t>18</a:t>
            </a:fld>
            <a:endParaRPr lang="es-ES_tradnl"/>
          </a:p>
        </p:txBody>
      </p:sp>
      <p:pic>
        <p:nvPicPr>
          <p:cNvPr id="1026" name="Picture 2" descr="Resultado de imagen para bomba de vacio para muestras de ace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1" y="2051276"/>
            <a:ext cx="3273878" cy="3789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533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Herramientas</a:t>
            </a:r>
          </a:p>
        </p:txBody>
      </p:sp>
      <p:sp>
        <p:nvSpPr>
          <p:cNvPr id="3" name="Content Placeholder 2"/>
          <p:cNvSpPr>
            <a:spLocks noGrp="1"/>
          </p:cNvSpPr>
          <p:nvPr>
            <p:ph idx="1"/>
          </p:nvPr>
        </p:nvSpPr>
        <p:spPr>
          <a:xfrm>
            <a:off x="2152650" y="1825625"/>
            <a:ext cx="3943350" cy="4351338"/>
          </a:xfrm>
        </p:spPr>
        <p:txBody>
          <a:bodyPr>
            <a:normAutofit/>
          </a:bodyPr>
          <a:lstStyle/>
          <a:p>
            <a:pPr marL="0" indent="0">
              <a:buNone/>
            </a:pPr>
            <a:r>
              <a:rPr lang="es-CL" b="1" dirty="0"/>
              <a:t>Muestreo por el puerto de drenado</a:t>
            </a:r>
            <a:endParaRPr lang="es-CL" sz="2000" b="1" dirty="0"/>
          </a:p>
          <a:p>
            <a:pPr marL="0" indent="0" algn="just">
              <a:buNone/>
            </a:pPr>
            <a:r>
              <a:rPr lang="es-CL" sz="2000" b="1" dirty="0"/>
              <a:t>Ventajas</a:t>
            </a:r>
            <a:r>
              <a:rPr lang="es-CL" sz="2000" dirty="0"/>
              <a:t>: Este método es más consistente y representativo que la muestra tomada con manguera y bomba de vacío.</a:t>
            </a:r>
          </a:p>
          <a:p>
            <a:pPr marL="0" indent="0" algn="just">
              <a:buNone/>
            </a:pPr>
            <a:r>
              <a:rPr lang="es-CL" sz="2000" dirty="0"/>
              <a:t>El punto ideal para obtener la muestra es lo más cercano a la línea de retorno. En el caso de estanques o depósitos se debe tomar la muestra a la mitad del nivel de aceite.</a:t>
            </a:r>
          </a:p>
          <a:p>
            <a:endParaRPr lang="es-CL" sz="2000" dirty="0"/>
          </a:p>
        </p:txBody>
      </p:sp>
      <p:sp>
        <p:nvSpPr>
          <p:cNvPr id="4" name="Slide Number Placeholder 3"/>
          <p:cNvSpPr>
            <a:spLocks noGrp="1"/>
          </p:cNvSpPr>
          <p:nvPr>
            <p:ph type="sldNum" sz="quarter" idx="12"/>
          </p:nvPr>
        </p:nvSpPr>
        <p:spPr/>
        <p:txBody>
          <a:bodyPr/>
          <a:lstStyle/>
          <a:p>
            <a:fld id="{ED3C9F24-97CD-894E-963C-61E4D5D33747}" type="slidenum">
              <a:rPr lang="es-ES_tradnl" smtClean="0"/>
              <a:t>19</a:t>
            </a:fld>
            <a:endParaRPr lang="es-ES_tradnl"/>
          </a:p>
        </p:txBody>
      </p:sp>
      <p:pic>
        <p:nvPicPr>
          <p:cNvPr id="2052" name="Picture 4" descr="toma de muestra en caja de engranajes utilizando tubo pitot Toma de muestras de lubricantes de clase mundial â Â¡Es posi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546" y="1690690"/>
            <a:ext cx="3844925" cy="3971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216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de aceite</a:t>
            </a:r>
          </a:p>
        </p:txBody>
      </p:sp>
      <p:sp>
        <p:nvSpPr>
          <p:cNvPr id="3" name="2 Marcador de contenido"/>
          <p:cNvSpPr>
            <a:spLocks noGrp="1"/>
          </p:cNvSpPr>
          <p:nvPr>
            <p:ph idx="1"/>
          </p:nvPr>
        </p:nvSpPr>
        <p:spPr/>
        <p:txBody>
          <a:bodyPr>
            <a:normAutofit lnSpcReduction="10000"/>
          </a:bodyPr>
          <a:lstStyle/>
          <a:p>
            <a:pPr marL="0" indent="0" algn="just">
              <a:buNone/>
            </a:pPr>
            <a:r>
              <a:rPr lang="es-CL" sz="2400" dirty="0"/>
              <a:t>Las funciones principales de los lubricantes son:</a:t>
            </a:r>
          </a:p>
          <a:p>
            <a:pPr algn="just"/>
            <a:r>
              <a:rPr lang="es-CL" sz="2400" dirty="0"/>
              <a:t>Controlar la fricción</a:t>
            </a:r>
          </a:p>
          <a:p>
            <a:pPr algn="just"/>
            <a:r>
              <a:rPr lang="es-CL" sz="2400" dirty="0"/>
              <a:t>Controlar el desgaste</a:t>
            </a:r>
          </a:p>
          <a:p>
            <a:pPr algn="just"/>
            <a:r>
              <a:rPr lang="es-CL" sz="2400" dirty="0"/>
              <a:t>Controlar la corrosión</a:t>
            </a:r>
          </a:p>
          <a:p>
            <a:pPr algn="just"/>
            <a:r>
              <a:rPr lang="es-CL" sz="2400" dirty="0"/>
              <a:t>Controlar la temperatura</a:t>
            </a:r>
          </a:p>
          <a:p>
            <a:pPr algn="just"/>
            <a:r>
              <a:rPr lang="es-CL" sz="2400" dirty="0"/>
              <a:t>Controlar la contaminación</a:t>
            </a:r>
          </a:p>
          <a:p>
            <a:pPr algn="just"/>
            <a:r>
              <a:rPr lang="es-CL" sz="2400" dirty="0"/>
              <a:t>Transmitir potencia, en el caso de circuitos hidráulicos</a:t>
            </a:r>
          </a:p>
          <a:p>
            <a:pPr marL="0" indent="0" algn="just">
              <a:buNone/>
            </a:pPr>
            <a:endParaRPr lang="es-CL" sz="2400" dirty="0"/>
          </a:p>
          <a:p>
            <a:pPr marL="0" indent="0" algn="just">
              <a:buNone/>
            </a:pPr>
            <a:r>
              <a:rPr lang="es-CL" sz="2400" dirty="0"/>
              <a:t>El aceite transporta y contiene toda la información acerca de los contaminantes y partículas de desgaste.</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2</a:t>
            </a:fld>
            <a:endParaRPr lang="es-ES_tradnl"/>
          </a:p>
        </p:txBody>
      </p:sp>
    </p:spTree>
    <p:extLst>
      <p:ext uri="{BB962C8B-B14F-4D97-AF65-F5344CB8AC3E}">
        <p14:creationId xmlns:p14="http://schemas.microsoft.com/office/powerpoint/2010/main" val="22512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Herramientas</a:t>
            </a:r>
          </a:p>
        </p:txBody>
      </p:sp>
      <p:sp>
        <p:nvSpPr>
          <p:cNvPr id="3" name="Content Placeholder 2"/>
          <p:cNvSpPr>
            <a:spLocks noGrp="1"/>
          </p:cNvSpPr>
          <p:nvPr>
            <p:ph idx="1"/>
          </p:nvPr>
        </p:nvSpPr>
        <p:spPr>
          <a:xfrm>
            <a:off x="2152650" y="1825625"/>
            <a:ext cx="4335236" cy="4351338"/>
          </a:xfrm>
        </p:spPr>
        <p:txBody>
          <a:bodyPr>
            <a:normAutofit lnSpcReduction="10000"/>
          </a:bodyPr>
          <a:lstStyle/>
          <a:p>
            <a:pPr marL="0" indent="0">
              <a:buNone/>
            </a:pPr>
            <a:r>
              <a:rPr lang="es-CL" b="1" dirty="0"/>
              <a:t>Conector de muestreo </a:t>
            </a:r>
            <a:r>
              <a:rPr lang="es-CL" b="1" dirty="0" err="1"/>
              <a:t>minimess</a:t>
            </a:r>
            <a:endParaRPr lang="es-CL" b="1" dirty="0"/>
          </a:p>
          <a:p>
            <a:pPr marL="0" indent="0" algn="just">
              <a:buNone/>
            </a:pPr>
            <a:r>
              <a:rPr lang="es-CL" sz="2000" dirty="0"/>
              <a:t>Existen distintos tipos de válvula para toma de muestras de aceite, la más usual es del tipo </a:t>
            </a:r>
            <a:r>
              <a:rPr lang="es-CL" sz="2000" dirty="0" err="1"/>
              <a:t>minimess</a:t>
            </a:r>
            <a:r>
              <a:rPr lang="es-CL" sz="2000" dirty="0"/>
              <a:t>. </a:t>
            </a:r>
          </a:p>
          <a:p>
            <a:pPr marL="0" indent="0" algn="just">
              <a:buNone/>
            </a:pPr>
            <a:r>
              <a:rPr lang="es-CL" sz="2000" dirty="0"/>
              <a:t>A medida que el adaptador es enroscado se abre el </a:t>
            </a:r>
            <a:r>
              <a:rPr lang="es-CL" sz="2000" dirty="0" err="1"/>
              <a:t>check</a:t>
            </a:r>
            <a:r>
              <a:rPr lang="es-CL" sz="2000" dirty="0"/>
              <a:t> en la válvula, permitiendo el flujo de aceite hacia la botella de muestreo. Se pueden utilizar en líneas de 0 a 5000 psi.</a:t>
            </a:r>
          </a:p>
          <a:p>
            <a:pPr marL="0" indent="0" algn="just">
              <a:buNone/>
            </a:pPr>
            <a:r>
              <a:rPr lang="es-CL" sz="2000" dirty="0"/>
              <a:t>Las trampas para muestreo se utilizan en tuberías verticales que no están completamente llenas.</a:t>
            </a:r>
          </a:p>
        </p:txBody>
      </p:sp>
      <p:sp>
        <p:nvSpPr>
          <p:cNvPr id="4" name="Slide Number Placeholder 3"/>
          <p:cNvSpPr>
            <a:spLocks noGrp="1"/>
          </p:cNvSpPr>
          <p:nvPr>
            <p:ph type="sldNum" sz="quarter" idx="12"/>
          </p:nvPr>
        </p:nvSpPr>
        <p:spPr/>
        <p:txBody>
          <a:bodyPr/>
          <a:lstStyle/>
          <a:p>
            <a:fld id="{ED3C9F24-97CD-894E-963C-61E4D5D33747}" type="slidenum">
              <a:rPr lang="es-ES_tradnl" smtClean="0"/>
              <a:t>20</a:t>
            </a:fld>
            <a:endParaRPr lang="es-ES_tradnl"/>
          </a:p>
        </p:txBody>
      </p:sp>
      <p:pic>
        <p:nvPicPr>
          <p:cNvPr id="3074" name="Picture 2" descr="trampa para toma de muestras Toma de muestras de lubricantes de clase mundial â Â¡Es posi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1825626"/>
            <a:ext cx="3118757" cy="365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395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Herramientas</a:t>
            </a:r>
          </a:p>
        </p:txBody>
      </p:sp>
      <p:sp>
        <p:nvSpPr>
          <p:cNvPr id="3" name="Content Placeholder 2"/>
          <p:cNvSpPr>
            <a:spLocks noGrp="1"/>
          </p:cNvSpPr>
          <p:nvPr>
            <p:ph idx="1"/>
          </p:nvPr>
        </p:nvSpPr>
        <p:spPr/>
        <p:txBody>
          <a:bodyPr/>
          <a:lstStyle/>
          <a:p>
            <a:pPr marL="0" indent="0">
              <a:buNone/>
            </a:pPr>
            <a:r>
              <a:rPr lang="es-CL" b="1" dirty="0"/>
              <a:t>Botella para la toma de muestra</a:t>
            </a:r>
          </a:p>
          <a:p>
            <a:r>
              <a:rPr lang="es-CL" dirty="0"/>
              <a:t>Limpia: tienen menos de 100 partículas mayores a 10 micrones/ml (la mayoría esta en esta categoría).</a:t>
            </a:r>
          </a:p>
          <a:p>
            <a:r>
              <a:rPr lang="es-CL" dirty="0"/>
              <a:t>Súper limpia: tienen menos de 10 partículas mayores a 10 micrones/ml.</a:t>
            </a:r>
          </a:p>
          <a:p>
            <a:r>
              <a:rPr lang="es-CL" dirty="0"/>
              <a:t>Ultra limpia: tienen menos de 1 partícula mayor a 10 micrones/ml.</a:t>
            </a:r>
          </a:p>
          <a:p>
            <a:endParaRPr lang="es-CL" dirty="0"/>
          </a:p>
        </p:txBody>
      </p:sp>
      <p:sp>
        <p:nvSpPr>
          <p:cNvPr id="4" name="Slide Number Placeholder 3"/>
          <p:cNvSpPr>
            <a:spLocks noGrp="1"/>
          </p:cNvSpPr>
          <p:nvPr>
            <p:ph type="sldNum" sz="quarter" idx="12"/>
          </p:nvPr>
        </p:nvSpPr>
        <p:spPr/>
        <p:txBody>
          <a:bodyPr/>
          <a:lstStyle/>
          <a:p>
            <a:fld id="{ED3C9F24-97CD-894E-963C-61E4D5D33747}" type="slidenum">
              <a:rPr lang="es-ES_tradnl" smtClean="0"/>
              <a:t>21</a:t>
            </a:fld>
            <a:endParaRPr lang="es-ES_tradnl"/>
          </a:p>
        </p:txBody>
      </p:sp>
    </p:spTree>
    <p:extLst>
      <p:ext uri="{BB962C8B-B14F-4D97-AF65-F5344CB8AC3E}">
        <p14:creationId xmlns:p14="http://schemas.microsoft.com/office/powerpoint/2010/main" val="388839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de la calidad del aceite</a:t>
            </a:r>
          </a:p>
        </p:txBody>
      </p:sp>
      <p:sp>
        <p:nvSpPr>
          <p:cNvPr id="3" name="2 Marcador de contenido"/>
          <p:cNvSpPr>
            <a:spLocks noGrp="1"/>
          </p:cNvSpPr>
          <p:nvPr>
            <p:ph idx="1"/>
          </p:nvPr>
        </p:nvSpPr>
        <p:spPr/>
        <p:txBody>
          <a:bodyPr>
            <a:normAutofit/>
          </a:bodyPr>
          <a:lstStyle/>
          <a:p>
            <a:pPr algn="just"/>
            <a:r>
              <a:rPr lang="es-CL" sz="2400" b="1" dirty="0"/>
              <a:t>Aspecto, color, olor: </a:t>
            </a:r>
            <a:r>
              <a:rPr lang="es-CL" sz="2400" dirty="0"/>
              <a:t>Este es el test más elemental y básico y se realiza mediante impresiones físicas:</a:t>
            </a:r>
          </a:p>
          <a:p>
            <a:pPr lvl="1" algn="just"/>
            <a:r>
              <a:rPr lang="es-CL" sz="2000" dirty="0"/>
              <a:t>Un aceite puede ser claro u opaco. La opacidad puede indicar la presencia de agua.</a:t>
            </a:r>
          </a:p>
          <a:p>
            <a:pPr lvl="1" algn="just"/>
            <a:r>
              <a:rPr lang="es-CL" sz="2000" dirty="0"/>
              <a:t>Suspensión de impurezas puede indicar desgaste.</a:t>
            </a:r>
          </a:p>
          <a:p>
            <a:pPr lvl="1" algn="just"/>
            <a:r>
              <a:rPr lang="es-CL" sz="2000" dirty="0"/>
              <a:t>Espuma puede indicar ingreso de aire o perdida de agentes antiespumantes.</a:t>
            </a:r>
          </a:p>
          <a:p>
            <a:pPr lvl="1" algn="just"/>
            <a:r>
              <a:rPr lang="es-CL" sz="2000" dirty="0"/>
              <a:t>Los aceites tienen un olor suave. Un olor a quemado o fuerte puede indicar oxidación.</a:t>
            </a:r>
          </a:p>
          <a:p>
            <a:pPr lvl="1" algn="just"/>
            <a:r>
              <a:rPr lang="es-CL" sz="2000" dirty="0"/>
              <a:t>Los aceites amarillo-claro pueden tornarse rojizos debido a oxidación o contaminación.</a:t>
            </a:r>
          </a:p>
          <a:p>
            <a:pPr lvl="1" algn="just"/>
            <a:endParaRPr lang="es-CL" sz="2000" dirty="0"/>
          </a:p>
          <a:p>
            <a:pPr algn="just"/>
            <a:r>
              <a:rPr lang="es-CL" sz="2400" b="1" dirty="0"/>
              <a:t>Índice de acidez (TAN): </a:t>
            </a:r>
            <a:r>
              <a:rPr lang="es-CL" sz="2400" dirty="0"/>
              <a:t>Este test mide el nivel de acidez del sistema. El nivel de acidez aumenta con el tiempo, además algunos tipos de contaminación pueden aumentar la acidez. </a:t>
            </a:r>
            <a:r>
              <a:rPr lang="es-CL" sz="2400" b="1" dirty="0"/>
              <a:t> </a:t>
            </a:r>
            <a:endParaRPr lang="es-CL" sz="24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22</a:t>
            </a:fld>
            <a:endParaRPr lang="es-ES_tradnl"/>
          </a:p>
        </p:txBody>
      </p:sp>
    </p:spTree>
    <p:extLst>
      <p:ext uri="{BB962C8B-B14F-4D97-AF65-F5344CB8AC3E}">
        <p14:creationId xmlns:p14="http://schemas.microsoft.com/office/powerpoint/2010/main" val="744783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de la calidad del aceite</a:t>
            </a:r>
          </a:p>
        </p:txBody>
      </p:sp>
      <p:sp>
        <p:nvSpPr>
          <p:cNvPr id="3" name="2 Marcador de contenido"/>
          <p:cNvSpPr>
            <a:spLocks noGrp="1"/>
          </p:cNvSpPr>
          <p:nvPr>
            <p:ph idx="1"/>
          </p:nvPr>
        </p:nvSpPr>
        <p:spPr/>
        <p:txBody>
          <a:bodyPr>
            <a:normAutofit fontScale="92500"/>
          </a:bodyPr>
          <a:lstStyle/>
          <a:p>
            <a:pPr algn="just"/>
            <a:r>
              <a:rPr lang="es-CL" sz="2400" b="1" dirty="0"/>
              <a:t>Viscosidad cinemática: </a:t>
            </a:r>
            <a:r>
              <a:rPr lang="es-CL" sz="2400" dirty="0"/>
              <a:t>Esta es la propiedad más importante de un lubricante. Un aumento en la viscosidad se puede deber a oxidación del aceite (usualmente acompañado con un aumento de la acidez), mientras que una disminución se puede deber a contaminación con otro aceite u hidrocarburo.</a:t>
            </a:r>
          </a:p>
          <a:p>
            <a:pPr algn="just"/>
            <a:r>
              <a:rPr lang="es-CL" sz="2400" b="1" dirty="0"/>
              <a:t>Nivel de agua: </a:t>
            </a:r>
            <a:r>
              <a:rPr lang="es-CL" sz="2400" dirty="0"/>
              <a:t>Los lubricantes nuevos no contienen agua. Sin embargo, durante la operación pueden entrar en contacto con agua. El test de Karl Fisher permite medir niveles de agua tan bajos como 50 partes por millón o 0.005%. </a:t>
            </a:r>
          </a:p>
          <a:p>
            <a:pPr algn="just"/>
            <a:r>
              <a:rPr lang="es-CL" sz="2400" b="1" dirty="0"/>
              <a:t>Alcalinidad (T.B.N): </a:t>
            </a:r>
            <a:r>
              <a:rPr lang="es-CL" sz="2400" dirty="0"/>
              <a:t>El TBN mide la reserva alcalina del lubricante</a:t>
            </a:r>
            <a:r>
              <a:rPr lang="es-CL" sz="2400" baseline="30000" dirty="0"/>
              <a:t>[1]</a:t>
            </a:r>
            <a:r>
              <a:rPr lang="es-CL" sz="2400" dirty="0"/>
              <a:t>, y mayormente se aplica a lubricantes para motores. Los aceites nuevos para motores tienen un TBN de 5 a 15 y cuando es contaminado con ácidos disminuye. En general, con una disminución bajo 3  se debe cambiar el aceite.</a:t>
            </a:r>
          </a:p>
          <a:p>
            <a:pPr marL="0" indent="0" algn="just">
              <a:buNone/>
            </a:pPr>
            <a:r>
              <a:rPr lang="es-CL" sz="2100" baseline="30000" dirty="0"/>
              <a:t>[1]</a:t>
            </a:r>
            <a:r>
              <a:rPr lang="es-CL" sz="2100" dirty="0"/>
              <a:t> Es la capacidad que tiene el aceite para neutralizar los ácidos que se forman durante la combustión y pasan a través de los anillos al aceite lubricante.</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23</a:t>
            </a:fld>
            <a:endParaRPr lang="es-ES_tradnl"/>
          </a:p>
        </p:txBody>
      </p:sp>
    </p:spTree>
    <p:extLst>
      <p:ext uri="{BB962C8B-B14F-4D97-AF65-F5344CB8AC3E}">
        <p14:creationId xmlns:p14="http://schemas.microsoft.com/office/powerpoint/2010/main" val="155838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Detección de la contaminación</a:t>
            </a:r>
          </a:p>
        </p:txBody>
      </p:sp>
      <p:sp>
        <p:nvSpPr>
          <p:cNvPr id="3" name="2 Marcador de contenido"/>
          <p:cNvSpPr>
            <a:spLocks noGrp="1"/>
          </p:cNvSpPr>
          <p:nvPr>
            <p:ph idx="1"/>
          </p:nvPr>
        </p:nvSpPr>
        <p:spPr/>
        <p:txBody>
          <a:bodyPr>
            <a:normAutofit/>
          </a:bodyPr>
          <a:lstStyle/>
          <a:p>
            <a:r>
              <a:rPr lang="es-CL" sz="2400" dirty="0"/>
              <a:t>Contaje de partículas</a:t>
            </a:r>
          </a:p>
          <a:p>
            <a:r>
              <a:rPr lang="es-CL" sz="2400" dirty="0"/>
              <a:t>Análisis espectrométrico</a:t>
            </a:r>
          </a:p>
          <a:p>
            <a:r>
              <a:rPr lang="es-CL" sz="2400" dirty="0"/>
              <a:t>Análisis infrarrojo</a:t>
            </a:r>
          </a:p>
          <a:p>
            <a:r>
              <a:rPr lang="es-CL" sz="2400" dirty="0" err="1"/>
              <a:t>Ferrografía</a:t>
            </a:r>
            <a:r>
              <a:rPr lang="es-CL" sz="2400" dirty="0"/>
              <a:t> analítica</a:t>
            </a:r>
          </a:p>
          <a:p>
            <a:r>
              <a:rPr lang="es-CL" sz="2400" dirty="0" err="1"/>
              <a:t>Ferrografía</a:t>
            </a:r>
            <a:r>
              <a:rPr lang="es-CL" sz="2400" dirty="0"/>
              <a:t> de lectura directa (DR)</a:t>
            </a:r>
          </a:p>
          <a:p>
            <a:endParaRPr lang="es-CL" sz="2400" dirty="0"/>
          </a:p>
          <a:p>
            <a:endParaRPr lang="es-CL" sz="24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24</a:t>
            </a:fld>
            <a:endParaRPr lang="es-ES_tradnl"/>
          </a:p>
        </p:txBody>
      </p:sp>
    </p:spTree>
    <p:extLst>
      <p:ext uri="{BB962C8B-B14F-4D97-AF65-F5344CB8AC3E}">
        <p14:creationId xmlns:p14="http://schemas.microsoft.com/office/powerpoint/2010/main" val="297090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Contaje de partículas</a:t>
            </a:r>
          </a:p>
        </p:txBody>
      </p:sp>
      <p:sp>
        <p:nvSpPr>
          <p:cNvPr id="3" name="2 Marcador de contenido"/>
          <p:cNvSpPr>
            <a:spLocks noGrp="1"/>
          </p:cNvSpPr>
          <p:nvPr>
            <p:ph idx="1"/>
          </p:nvPr>
        </p:nvSpPr>
        <p:spPr/>
        <p:txBody>
          <a:bodyPr>
            <a:normAutofit/>
          </a:bodyPr>
          <a:lstStyle/>
          <a:p>
            <a:pPr marL="0" indent="0" algn="just">
              <a:buNone/>
            </a:pPr>
            <a:r>
              <a:rPr lang="es-CL" sz="2400" dirty="0"/>
              <a:t>El contaje de partículas mide la limpieza de un aceite. Las partículas se evalúan en cinco categorías de tamaños y se reportan por 1 ml de fluido. Se cuentan todas las partículas incluyendo las de desgaste, y contaminantes de proceso y ambientales. Este test es particularmente importante para sistemas limpios, ej. Hidráulicos, transmisiones, turbinas, compresores. Se ha demostrado que el 70-85% de las fallas de componentes hidráulicos se deben a contaminación por partículas, siendo el 90% de estas fallas desgastes abrasivos</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25</a:t>
            </a:fld>
            <a:endParaRPr lang="es-ES_tradnl"/>
          </a:p>
        </p:txBody>
      </p:sp>
    </p:spTree>
    <p:extLst>
      <p:ext uri="{BB962C8B-B14F-4D97-AF65-F5344CB8AC3E}">
        <p14:creationId xmlns:p14="http://schemas.microsoft.com/office/powerpoint/2010/main" val="1012573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Contaje de partículas ISO 4406:99</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26</a:t>
            </a:fld>
            <a:endParaRPr lang="es-ES_tradnl"/>
          </a:p>
        </p:txBody>
      </p:sp>
      <p:graphicFrame>
        <p:nvGraphicFramePr>
          <p:cNvPr id="5" name="4 Tabla"/>
          <p:cNvGraphicFramePr>
            <a:graphicFrameLocks noGrp="1"/>
          </p:cNvGraphicFramePr>
          <p:nvPr/>
        </p:nvGraphicFramePr>
        <p:xfrm>
          <a:off x="2152650" y="1352687"/>
          <a:ext cx="3361266" cy="5144198"/>
        </p:xfrm>
        <a:graphic>
          <a:graphicData uri="http://schemas.openxmlformats.org/drawingml/2006/table">
            <a:tbl>
              <a:tblPr firstRow="1" bandRow="1">
                <a:tableStyleId>{5C22544A-7EE6-4342-B048-85BDC9FD1C3A}</a:tableStyleId>
              </a:tblPr>
              <a:tblGrid>
                <a:gridCol w="1120422">
                  <a:extLst>
                    <a:ext uri="{9D8B030D-6E8A-4147-A177-3AD203B41FA5}">
                      <a16:colId xmlns:a16="http://schemas.microsoft.com/office/drawing/2014/main" val="20000"/>
                    </a:ext>
                  </a:extLst>
                </a:gridCol>
                <a:gridCol w="1120422">
                  <a:extLst>
                    <a:ext uri="{9D8B030D-6E8A-4147-A177-3AD203B41FA5}">
                      <a16:colId xmlns:a16="http://schemas.microsoft.com/office/drawing/2014/main" val="20001"/>
                    </a:ext>
                  </a:extLst>
                </a:gridCol>
                <a:gridCol w="1120422">
                  <a:extLst>
                    <a:ext uri="{9D8B030D-6E8A-4147-A177-3AD203B41FA5}">
                      <a16:colId xmlns:a16="http://schemas.microsoft.com/office/drawing/2014/main" val="20002"/>
                    </a:ext>
                  </a:extLst>
                </a:gridCol>
              </a:tblGrid>
              <a:tr h="276012">
                <a:tc gridSpan="2">
                  <a:txBody>
                    <a:bodyPr/>
                    <a:lstStyle/>
                    <a:p>
                      <a:pPr algn="ctr"/>
                      <a:r>
                        <a:rPr lang="es-CL" sz="1200" dirty="0"/>
                        <a:t>Numero de partículas por ml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s-CL" dirty="0"/>
                    </a:p>
                  </a:txBody>
                  <a:tcPr/>
                </a:tc>
                <a:tc rowSpan="2">
                  <a:txBody>
                    <a:bodyPr/>
                    <a:lstStyle/>
                    <a:p>
                      <a:pPr algn="ctr"/>
                      <a:r>
                        <a:rPr lang="es-CL" sz="1200" dirty="0"/>
                        <a:t>Rango</a:t>
                      </a:r>
                      <a:r>
                        <a:rPr lang="es-CL" sz="1200" baseline="0" dirty="0"/>
                        <a:t> </a:t>
                      </a:r>
                    </a:p>
                    <a:p>
                      <a:pPr algn="ctr"/>
                      <a:r>
                        <a:rPr lang="es-CL" sz="1200" baseline="0" dirty="0"/>
                        <a:t>(Código ISO)</a:t>
                      </a:r>
                      <a:endParaRPr lang="es-CL"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1246">
                <a:tc>
                  <a:txBody>
                    <a:bodyPr/>
                    <a:lstStyle/>
                    <a:p>
                      <a:pPr algn="ctr"/>
                      <a:r>
                        <a:rPr lang="es-CL" sz="1200" dirty="0">
                          <a:solidFill>
                            <a:schemeClr val="bg1"/>
                          </a:solidFill>
                        </a:rPr>
                        <a:t>Desde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s-CL" sz="1200" dirty="0">
                          <a:solidFill>
                            <a:schemeClr val="bg1"/>
                          </a:solidFill>
                        </a:rPr>
                        <a:t>Hasta (incluido)</a:t>
                      </a:r>
                    </a:p>
                  </a:txBody>
                  <a:tcPr>
                    <a:lnL w="12700" cmpd="sng">
                      <a:noFill/>
                    </a:lnL>
                    <a:lnR w="381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endParaRPr lang="es-CL"/>
                    </a:p>
                  </a:txBody>
                  <a:tcPr/>
                </a:tc>
                <a:extLst>
                  <a:ext uri="{0D108BD9-81ED-4DB2-BD59-A6C34878D82A}">
                    <a16:rowId xmlns:a16="http://schemas.microsoft.com/office/drawing/2014/main" val="10001"/>
                  </a:ext>
                </a:extLst>
              </a:tr>
              <a:tr h="301246">
                <a:tc>
                  <a:txBody>
                    <a:bodyPr/>
                    <a:lstStyle/>
                    <a:p>
                      <a:pPr algn="ctr"/>
                      <a:r>
                        <a:rPr lang="es-CL" sz="1200" dirty="0"/>
                        <a:t>80.000</a:t>
                      </a:r>
                    </a:p>
                  </a:txBody>
                  <a:tcPr>
                    <a:lnT w="12700" cmpd="sng">
                      <a:noFill/>
                    </a:lnT>
                  </a:tcPr>
                </a:tc>
                <a:tc>
                  <a:txBody>
                    <a:bodyPr/>
                    <a:lstStyle/>
                    <a:p>
                      <a:pPr algn="ctr"/>
                      <a:r>
                        <a:rPr lang="es-CL" sz="1200" dirty="0"/>
                        <a:t>160.000</a:t>
                      </a:r>
                    </a:p>
                  </a:txBody>
                  <a:tcPr>
                    <a:lnT w="12700" cmpd="sng">
                      <a:noFill/>
                    </a:lnT>
                  </a:tcPr>
                </a:tc>
                <a:tc>
                  <a:txBody>
                    <a:bodyPr/>
                    <a:lstStyle/>
                    <a:p>
                      <a:pPr algn="ctr"/>
                      <a:r>
                        <a:rPr lang="es-CL" sz="1200" dirty="0"/>
                        <a:t>24</a:t>
                      </a:r>
                    </a:p>
                  </a:txBody>
                  <a:tcPr>
                    <a:lnT w="38100" cmpd="sng">
                      <a:noFill/>
                    </a:lnT>
                  </a:tcPr>
                </a:tc>
                <a:extLst>
                  <a:ext uri="{0D108BD9-81ED-4DB2-BD59-A6C34878D82A}">
                    <a16:rowId xmlns:a16="http://schemas.microsoft.com/office/drawing/2014/main" val="10002"/>
                  </a:ext>
                </a:extLst>
              </a:tr>
              <a:tr h="301246">
                <a:tc>
                  <a:txBody>
                    <a:bodyPr/>
                    <a:lstStyle/>
                    <a:p>
                      <a:pPr algn="ctr"/>
                      <a:r>
                        <a:rPr lang="es-CL" sz="1200" dirty="0"/>
                        <a:t>40.000</a:t>
                      </a:r>
                    </a:p>
                  </a:txBody>
                  <a:tcPr/>
                </a:tc>
                <a:tc>
                  <a:txBody>
                    <a:bodyPr/>
                    <a:lstStyle/>
                    <a:p>
                      <a:pPr algn="ctr"/>
                      <a:r>
                        <a:rPr lang="es-CL" sz="1200" dirty="0"/>
                        <a:t>80.000</a:t>
                      </a:r>
                    </a:p>
                  </a:txBody>
                  <a:tcPr/>
                </a:tc>
                <a:tc>
                  <a:txBody>
                    <a:bodyPr/>
                    <a:lstStyle/>
                    <a:p>
                      <a:pPr algn="ctr"/>
                      <a:r>
                        <a:rPr lang="es-CL" sz="1200" dirty="0"/>
                        <a:t>23</a:t>
                      </a:r>
                    </a:p>
                  </a:txBody>
                  <a:tcPr/>
                </a:tc>
                <a:extLst>
                  <a:ext uri="{0D108BD9-81ED-4DB2-BD59-A6C34878D82A}">
                    <a16:rowId xmlns:a16="http://schemas.microsoft.com/office/drawing/2014/main" val="10003"/>
                  </a:ext>
                </a:extLst>
              </a:tr>
              <a:tr h="301246">
                <a:tc>
                  <a:txBody>
                    <a:bodyPr/>
                    <a:lstStyle/>
                    <a:p>
                      <a:pPr algn="ctr"/>
                      <a:r>
                        <a:rPr lang="es-CL" sz="1200" dirty="0"/>
                        <a:t>20.000</a:t>
                      </a:r>
                    </a:p>
                  </a:txBody>
                  <a:tcPr/>
                </a:tc>
                <a:tc>
                  <a:txBody>
                    <a:bodyPr/>
                    <a:lstStyle/>
                    <a:p>
                      <a:pPr algn="ctr"/>
                      <a:r>
                        <a:rPr lang="es-CL" sz="1200" dirty="0"/>
                        <a:t>40.000</a:t>
                      </a:r>
                    </a:p>
                  </a:txBody>
                  <a:tcPr/>
                </a:tc>
                <a:tc>
                  <a:txBody>
                    <a:bodyPr/>
                    <a:lstStyle/>
                    <a:p>
                      <a:pPr algn="ctr"/>
                      <a:r>
                        <a:rPr lang="es-CL" sz="1200" dirty="0"/>
                        <a:t>22</a:t>
                      </a:r>
                    </a:p>
                  </a:txBody>
                  <a:tcPr/>
                </a:tc>
                <a:extLst>
                  <a:ext uri="{0D108BD9-81ED-4DB2-BD59-A6C34878D82A}">
                    <a16:rowId xmlns:a16="http://schemas.microsoft.com/office/drawing/2014/main" val="10004"/>
                  </a:ext>
                </a:extLst>
              </a:tr>
              <a:tr h="301246">
                <a:tc>
                  <a:txBody>
                    <a:bodyPr/>
                    <a:lstStyle/>
                    <a:p>
                      <a:pPr algn="ctr"/>
                      <a:r>
                        <a:rPr lang="es-CL" sz="1200" dirty="0"/>
                        <a:t>10.000</a:t>
                      </a:r>
                    </a:p>
                  </a:txBody>
                  <a:tcPr/>
                </a:tc>
                <a:tc>
                  <a:txBody>
                    <a:bodyPr/>
                    <a:lstStyle/>
                    <a:p>
                      <a:pPr algn="ctr"/>
                      <a:r>
                        <a:rPr lang="es-CL" sz="1200" dirty="0"/>
                        <a:t>20.000</a:t>
                      </a:r>
                    </a:p>
                  </a:txBody>
                  <a:tcPr/>
                </a:tc>
                <a:tc>
                  <a:txBody>
                    <a:bodyPr/>
                    <a:lstStyle/>
                    <a:p>
                      <a:pPr algn="ctr"/>
                      <a:r>
                        <a:rPr lang="es-CL" sz="1200" dirty="0"/>
                        <a:t>21</a:t>
                      </a:r>
                    </a:p>
                  </a:txBody>
                  <a:tcPr/>
                </a:tc>
                <a:extLst>
                  <a:ext uri="{0D108BD9-81ED-4DB2-BD59-A6C34878D82A}">
                    <a16:rowId xmlns:a16="http://schemas.microsoft.com/office/drawing/2014/main" val="10005"/>
                  </a:ext>
                </a:extLst>
              </a:tr>
              <a:tr h="301246">
                <a:tc>
                  <a:txBody>
                    <a:bodyPr/>
                    <a:lstStyle/>
                    <a:p>
                      <a:pPr algn="ctr"/>
                      <a:r>
                        <a:rPr lang="es-CL" sz="1200" dirty="0"/>
                        <a:t>5.000</a:t>
                      </a:r>
                    </a:p>
                  </a:txBody>
                  <a:tcPr/>
                </a:tc>
                <a:tc>
                  <a:txBody>
                    <a:bodyPr/>
                    <a:lstStyle/>
                    <a:p>
                      <a:pPr algn="ctr"/>
                      <a:r>
                        <a:rPr lang="es-CL" sz="1200" dirty="0"/>
                        <a:t>10.000</a:t>
                      </a:r>
                    </a:p>
                  </a:txBody>
                  <a:tcPr/>
                </a:tc>
                <a:tc>
                  <a:txBody>
                    <a:bodyPr/>
                    <a:lstStyle/>
                    <a:p>
                      <a:pPr algn="ctr"/>
                      <a:r>
                        <a:rPr lang="es-CL" sz="1200" dirty="0"/>
                        <a:t>20</a:t>
                      </a:r>
                    </a:p>
                  </a:txBody>
                  <a:tcPr/>
                </a:tc>
                <a:extLst>
                  <a:ext uri="{0D108BD9-81ED-4DB2-BD59-A6C34878D82A}">
                    <a16:rowId xmlns:a16="http://schemas.microsoft.com/office/drawing/2014/main" val="10006"/>
                  </a:ext>
                </a:extLst>
              </a:tr>
              <a:tr h="301246">
                <a:tc>
                  <a:txBody>
                    <a:bodyPr/>
                    <a:lstStyle/>
                    <a:p>
                      <a:pPr algn="ctr"/>
                      <a:r>
                        <a:rPr lang="es-CL" sz="1200" dirty="0"/>
                        <a:t>2.500</a:t>
                      </a:r>
                    </a:p>
                  </a:txBody>
                  <a:tcPr/>
                </a:tc>
                <a:tc>
                  <a:txBody>
                    <a:bodyPr/>
                    <a:lstStyle/>
                    <a:p>
                      <a:pPr algn="ctr"/>
                      <a:r>
                        <a:rPr lang="es-CL" sz="1200" dirty="0"/>
                        <a:t>5.000</a:t>
                      </a:r>
                    </a:p>
                  </a:txBody>
                  <a:tcPr/>
                </a:tc>
                <a:tc>
                  <a:txBody>
                    <a:bodyPr/>
                    <a:lstStyle/>
                    <a:p>
                      <a:pPr algn="ctr"/>
                      <a:r>
                        <a:rPr lang="es-CL" sz="1200" dirty="0"/>
                        <a:t>19</a:t>
                      </a:r>
                    </a:p>
                  </a:txBody>
                  <a:tcPr/>
                </a:tc>
                <a:extLst>
                  <a:ext uri="{0D108BD9-81ED-4DB2-BD59-A6C34878D82A}">
                    <a16:rowId xmlns:a16="http://schemas.microsoft.com/office/drawing/2014/main" val="10007"/>
                  </a:ext>
                </a:extLst>
              </a:tr>
              <a:tr h="301246">
                <a:tc>
                  <a:txBody>
                    <a:bodyPr/>
                    <a:lstStyle/>
                    <a:p>
                      <a:pPr algn="ctr"/>
                      <a:r>
                        <a:rPr lang="es-CL" sz="1200" dirty="0"/>
                        <a:t>1.300</a:t>
                      </a:r>
                    </a:p>
                  </a:txBody>
                  <a:tcPr/>
                </a:tc>
                <a:tc>
                  <a:txBody>
                    <a:bodyPr/>
                    <a:lstStyle/>
                    <a:p>
                      <a:pPr algn="ctr"/>
                      <a:r>
                        <a:rPr lang="es-CL" sz="1200" dirty="0"/>
                        <a:t>2.500</a:t>
                      </a:r>
                    </a:p>
                  </a:txBody>
                  <a:tcPr/>
                </a:tc>
                <a:tc>
                  <a:txBody>
                    <a:bodyPr/>
                    <a:lstStyle/>
                    <a:p>
                      <a:pPr algn="ctr"/>
                      <a:r>
                        <a:rPr lang="es-CL" sz="1200" dirty="0"/>
                        <a:t>18</a:t>
                      </a:r>
                    </a:p>
                  </a:txBody>
                  <a:tcPr/>
                </a:tc>
                <a:extLst>
                  <a:ext uri="{0D108BD9-81ED-4DB2-BD59-A6C34878D82A}">
                    <a16:rowId xmlns:a16="http://schemas.microsoft.com/office/drawing/2014/main" val="10008"/>
                  </a:ext>
                </a:extLst>
              </a:tr>
              <a:tr h="301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L" sz="1200" dirty="0"/>
                        <a:t>640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L" sz="1200" dirty="0"/>
                        <a:t>1.300</a:t>
                      </a:r>
                    </a:p>
                  </a:txBody>
                  <a:tcPr/>
                </a:tc>
                <a:tc>
                  <a:txBody>
                    <a:bodyPr/>
                    <a:lstStyle/>
                    <a:p>
                      <a:pPr algn="ctr"/>
                      <a:r>
                        <a:rPr lang="es-CL" sz="1200" dirty="0"/>
                        <a:t>17</a:t>
                      </a:r>
                    </a:p>
                  </a:txBody>
                  <a:tcPr/>
                </a:tc>
                <a:extLst>
                  <a:ext uri="{0D108BD9-81ED-4DB2-BD59-A6C34878D82A}">
                    <a16:rowId xmlns:a16="http://schemas.microsoft.com/office/drawing/2014/main" val="10009"/>
                  </a:ext>
                </a:extLst>
              </a:tr>
              <a:tr h="301246">
                <a:tc>
                  <a:txBody>
                    <a:bodyPr/>
                    <a:lstStyle/>
                    <a:p>
                      <a:pPr algn="ctr"/>
                      <a:r>
                        <a:rPr lang="es-CL" sz="1200" dirty="0"/>
                        <a:t>320</a:t>
                      </a:r>
                    </a:p>
                  </a:txBody>
                  <a:tcPr/>
                </a:tc>
                <a:tc>
                  <a:txBody>
                    <a:bodyPr/>
                    <a:lstStyle/>
                    <a:p>
                      <a:pPr algn="ctr"/>
                      <a:r>
                        <a:rPr lang="es-CL" sz="1200" dirty="0"/>
                        <a:t>640</a:t>
                      </a:r>
                    </a:p>
                  </a:txBody>
                  <a:tcPr/>
                </a:tc>
                <a:tc>
                  <a:txBody>
                    <a:bodyPr/>
                    <a:lstStyle/>
                    <a:p>
                      <a:pPr algn="ctr"/>
                      <a:r>
                        <a:rPr lang="es-CL" sz="1200" dirty="0"/>
                        <a:t>16</a:t>
                      </a:r>
                    </a:p>
                  </a:txBody>
                  <a:tcPr/>
                </a:tc>
                <a:extLst>
                  <a:ext uri="{0D108BD9-81ED-4DB2-BD59-A6C34878D82A}">
                    <a16:rowId xmlns:a16="http://schemas.microsoft.com/office/drawing/2014/main" val="10010"/>
                  </a:ext>
                </a:extLst>
              </a:tr>
              <a:tr h="301246">
                <a:tc>
                  <a:txBody>
                    <a:bodyPr/>
                    <a:lstStyle/>
                    <a:p>
                      <a:pPr algn="ctr"/>
                      <a:r>
                        <a:rPr lang="es-CL" sz="1200" dirty="0"/>
                        <a:t>160</a:t>
                      </a:r>
                    </a:p>
                  </a:txBody>
                  <a:tcPr/>
                </a:tc>
                <a:tc>
                  <a:txBody>
                    <a:bodyPr/>
                    <a:lstStyle/>
                    <a:p>
                      <a:pPr algn="ctr"/>
                      <a:r>
                        <a:rPr lang="es-CL" sz="1200" dirty="0"/>
                        <a:t>320</a:t>
                      </a:r>
                    </a:p>
                  </a:txBody>
                  <a:tcPr/>
                </a:tc>
                <a:tc>
                  <a:txBody>
                    <a:bodyPr/>
                    <a:lstStyle/>
                    <a:p>
                      <a:pPr algn="ctr"/>
                      <a:r>
                        <a:rPr lang="es-CL" sz="1200" dirty="0"/>
                        <a:t>15</a:t>
                      </a:r>
                    </a:p>
                  </a:txBody>
                  <a:tcPr/>
                </a:tc>
                <a:extLst>
                  <a:ext uri="{0D108BD9-81ED-4DB2-BD59-A6C34878D82A}">
                    <a16:rowId xmlns:a16="http://schemas.microsoft.com/office/drawing/2014/main" val="10011"/>
                  </a:ext>
                </a:extLst>
              </a:tr>
              <a:tr h="301246">
                <a:tc>
                  <a:txBody>
                    <a:bodyPr/>
                    <a:lstStyle/>
                    <a:p>
                      <a:pPr algn="ctr"/>
                      <a:r>
                        <a:rPr lang="es-CL" sz="1200" dirty="0"/>
                        <a:t>80</a:t>
                      </a:r>
                    </a:p>
                  </a:txBody>
                  <a:tcPr/>
                </a:tc>
                <a:tc>
                  <a:txBody>
                    <a:bodyPr/>
                    <a:lstStyle/>
                    <a:p>
                      <a:pPr algn="ctr"/>
                      <a:r>
                        <a:rPr lang="es-CL" sz="1200" dirty="0"/>
                        <a:t>160</a:t>
                      </a:r>
                    </a:p>
                  </a:txBody>
                  <a:tcPr/>
                </a:tc>
                <a:tc>
                  <a:txBody>
                    <a:bodyPr/>
                    <a:lstStyle/>
                    <a:p>
                      <a:pPr algn="ctr"/>
                      <a:r>
                        <a:rPr lang="es-CL" sz="1200" dirty="0"/>
                        <a:t>14</a:t>
                      </a:r>
                    </a:p>
                  </a:txBody>
                  <a:tcPr/>
                </a:tc>
                <a:extLst>
                  <a:ext uri="{0D108BD9-81ED-4DB2-BD59-A6C34878D82A}">
                    <a16:rowId xmlns:a16="http://schemas.microsoft.com/office/drawing/2014/main" val="10012"/>
                  </a:ext>
                </a:extLst>
              </a:tr>
              <a:tr h="0">
                <a:tc>
                  <a:txBody>
                    <a:bodyPr/>
                    <a:lstStyle/>
                    <a:p>
                      <a:pPr algn="ctr"/>
                      <a:r>
                        <a:rPr lang="es-CL" sz="1200" dirty="0"/>
                        <a:t>40</a:t>
                      </a:r>
                    </a:p>
                  </a:txBody>
                  <a:tcPr/>
                </a:tc>
                <a:tc>
                  <a:txBody>
                    <a:bodyPr/>
                    <a:lstStyle/>
                    <a:p>
                      <a:pPr algn="ctr"/>
                      <a:r>
                        <a:rPr lang="es-CL" sz="1200" dirty="0"/>
                        <a:t>80</a:t>
                      </a:r>
                    </a:p>
                  </a:txBody>
                  <a:tcPr/>
                </a:tc>
                <a:tc>
                  <a:txBody>
                    <a:bodyPr/>
                    <a:lstStyle/>
                    <a:p>
                      <a:pPr algn="ctr"/>
                      <a:r>
                        <a:rPr lang="es-CL" sz="1200" dirty="0"/>
                        <a:t>13</a:t>
                      </a:r>
                    </a:p>
                  </a:txBody>
                  <a:tcPr/>
                </a:tc>
                <a:extLst>
                  <a:ext uri="{0D108BD9-81ED-4DB2-BD59-A6C34878D82A}">
                    <a16:rowId xmlns:a16="http://schemas.microsoft.com/office/drawing/2014/main" val="10013"/>
                  </a:ext>
                </a:extLst>
              </a:tr>
              <a:tr h="0">
                <a:tc>
                  <a:txBody>
                    <a:bodyPr/>
                    <a:lstStyle/>
                    <a:p>
                      <a:pPr algn="ctr"/>
                      <a:r>
                        <a:rPr lang="es-CL" sz="1200" dirty="0"/>
                        <a:t>20</a:t>
                      </a:r>
                    </a:p>
                  </a:txBody>
                  <a:tcPr/>
                </a:tc>
                <a:tc>
                  <a:txBody>
                    <a:bodyPr/>
                    <a:lstStyle/>
                    <a:p>
                      <a:pPr algn="ctr"/>
                      <a:r>
                        <a:rPr lang="es-CL" sz="1200" dirty="0"/>
                        <a:t>40</a:t>
                      </a:r>
                    </a:p>
                  </a:txBody>
                  <a:tcPr/>
                </a:tc>
                <a:tc>
                  <a:txBody>
                    <a:bodyPr/>
                    <a:lstStyle/>
                    <a:p>
                      <a:pPr algn="ctr"/>
                      <a:r>
                        <a:rPr lang="es-CL" sz="1200" dirty="0"/>
                        <a:t>12</a:t>
                      </a:r>
                    </a:p>
                  </a:txBody>
                  <a:tcPr/>
                </a:tc>
                <a:extLst>
                  <a:ext uri="{0D108BD9-81ED-4DB2-BD59-A6C34878D82A}">
                    <a16:rowId xmlns:a16="http://schemas.microsoft.com/office/drawing/2014/main" val="10014"/>
                  </a:ext>
                </a:extLst>
              </a:tr>
              <a:tr h="137160">
                <a:tc>
                  <a:txBody>
                    <a:bodyPr/>
                    <a:lstStyle/>
                    <a:p>
                      <a:pPr algn="ctr"/>
                      <a:r>
                        <a:rPr lang="es-CL" sz="1200" dirty="0"/>
                        <a:t>10</a:t>
                      </a:r>
                    </a:p>
                  </a:txBody>
                  <a:tcPr/>
                </a:tc>
                <a:tc>
                  <a:txBody>
                    <a:bodyPr/>
                    <a:lstStyle/>
                    <a:p>
                      <a:pPr algn="ctr"/>
                      <a:r>
                        <a:rPr lang="es-CL" sz="1200" dirty="0"/>
                        <a:t>20</a:t>
                      </a:r>
                    </a:p>
                  </a:txBody>
                  <a:tcPr/>
                </a:tc>
                <a:tc>
                  <a:txBody>
                    <a:bodyPr/>
                    <a:lstStyle/>
                    <a:p>
                      <a:pPr algn="ctr"/>
                      <a:r>
                        <a:rPr lang="es-CL" sz="1200" dirty="0"/>
                        <a:t>11</a:t>
                      </a:r>
                    </a:p>
                  </a:txBody>
                  <a:tcPr/>
                </a:tc>
                <a:extLst>
                  <a:ext uri="{0D108BD9-81ED-4DB2-BD59-A6C34878D82A}">
                    <a16:rowId xmlns:a16="http://schemas.microsoft.com/office/drawing/2014/main" val="10015"/>
                  </a:ext>
                </a:extLst>
              </a:tr>
              <a:tr h="137160">
                <a:tc>
                  <a:txBody>
                    <a:bodyPr/>
                    <a:lstStyle/>
                    <a:p>
                      <a:pPr algn="ctr"/>
                      <a:r>
                        <a:rPr lang="es-CL" sz="1200" dirty="0"/>
                        <a:t>5</a:t>
                      </a:r>
                    </a:p>
                  </a:txBody>
                  <a:tcPr/>
                </a:tc>
                <a:tc>
                  <a:txBody>
                    <a:bodyPr/>
                    <a:lstStyle/>
                    <a:p>
                      <a:pPr algn="ctr"/>
                      <a:r>
                        <a:rPr lang="es-CL" sz="1200" dirty="0"/>
                        <a:t>10</a:t>
                      </a:r>
                    </a:p>
                  </a:txBody>
                  <a:tcPr/>
                </a:tc>
                <a:tc>
                  <a:txBody>
                    <a:bodyPr/>
                    <a:lstStyle/>
                    <a:p>
                      <a:pPr algn="ctr"/>
                      <a:r>
                        <a:rPr lang="es-CL" sz="1200" dirty="0"/>
                        <a:t>10</a:t>
                      </a:r>
                    </a:p>
                  </a:txBody>
                  <a:tcPr/>
                </a:tc>
                <a:extLst>
                  <a:ext uri="{0D108BD9-81ED-4DB2-BD59-A6C34878D82A}">
                    <a16:rowId xmlns:a16="http://schemas.microsoft.com/office/drawing/2014/main" val="10016"/>
                  </a:ext>
                </a:extLst>
              </a:tr>
            </a:tbl>
          </a:graphicData>
        </a:graphic>
      </p:graphicFrame>
      <p:sp>
        <p:nvSpPr>
          <p:cNvPr id="9" name="8 CuadroTexto"/>
          <p:cNvSpPr txBox="1"/>
          <p:nvPr/>
        </p:nvSpPr>
        <p:spPr>
          <a:xfrm>
            <a:off x="5717327" y="1798964"/>
            <a:ext cx="4219154" cy="1200329"/>
          </a:xfrm>
          <a:prstGeom prst="rect">
            <a:avLst/>
          </a:prstGeom>
          <a:noFill/>
        </p:spPr>
        <p:txBody>
          <a:bodyPr wrap="square" rtlCol="0">
            <a:spAutoFit/>
          </a:bodyPr>
          <a:lstStyle/>
          <a:p>
            <a:r>
              <a:rPr lang="es-CL" dirty="0"/>
              <a:t>El Código ISO 4406 se especifica para tres tamaños de partícula distintos:</a:t>
            </a:r>
          </a:p>
          <a:p>
            <a:endParaRPr lang="es-CL" dirty="0"/>
          </a:p>
          <a:p>
            <a:endParaRPr lang="es-CL" dirty="0"/>
          </a:p>
        </p:txBody>
      </p:sp>
      <p:graphicFrame>
        <p:nvGraphicFramePr>
          <p:cNvPr id="12" name="11 Tabla"/>
          <p:cNvGraphicFramePr>
            <a:graphicFrameLocks noGrp="1"/>
          </p:cNvGraphicFramePr>
          <p:nvPr/>
        </p:nvGraphicFramePr>
        <p:xfrm>
          <a:off x="6879957" y="3107566"/>
          <a:ext cx="1749368" cy="1280160"/>
        </p:xfrm>
        <a:graphic>
          <a:graphicData uri="http://schemas.openxmlformats.org/drawingml/2006/table">
            <a:tbl>
              <a:tblPr firstRow="1" bandRow="1">
                <a:tableStyleId>{5C22544A-7EE6-4342-B048-85BDC9FD1C3A}</a:tableStyleId>
              </a:tblPr>
              <a:tblGrid>
                <a:gridCol w="874684">
                  <a:extLst>
                    <a:ext uri="{9D8B030D-6E8A-4147-A177-3AD203B41FA5}">
                      <a16:colId xmlns:a16="http://schemas.microsoft.com/office/drawing/2014/main" val="20000"/>
                    </a:ext>
                  </a:extLst>
                </a:gridCol>
                <a:gridCol w="874684">
                  <a:extLst>
                    <a:ext uri="{9D8B030D-6E8A-4147-A177-3AD203B41FA5}">
                      <a16:colId xmlns:a16="http://schemas.microsoft.com/office/drawing/2014/main" val="20001"/>
                    </a:ext>
                  </a:extLst>
                </a:gridCol>
              </a:tblGrid>
              <a:tr h="224290">
                <a:tc>
                  <a:txBody>
                    <a:bodyPr/>
                    <a:lstStyle/>
                    <a:p>
                      <a:r>
                        <a:rPr lang="es-CL" sz="1200" dirty="0"/>
                        <a:t>Tamaño (</a:t>
                      </a:r>
                      <a:r>
                        <a:rPr lang="es-CL" sz="1200" dirty="0">
                          <a:sym typeface="Symbol"/>
                        </a:rPr>
                        <a:t>m)</a:t>
                      </a:r>
                      <a:endParaRPr lang="es-CL" sz="1200" dirty="0"/>
                    </a:p>
                  </a:txBody>
                  <a:tcPr/>
                </a:tc>
                <a:tc>
                  <a:txBody>
                    <a:bodyPr/>
                    <a:lstStyle/>
                    <a:p>
                      <a:r>
                        <a:rPr lang="es-CL" sz="1200" dirty="0"/>
                        <a:t>Rango</a:t>
                      </a:r>
                    </a:p>
                  </a:txBody>
                  <a:tcPr/>
                </a:tc>
                <a:extLst>
                  <a:ext uri="{0D108BD9-81ED-4DB2-BD59-A6C34878D82A}">
                    <a16:rowId xmlns:a16="http://schemas.microsoft.com/office/drawing/2014/main" val="10000"/>
                  </a:ext>
                </a:extLst>
              </a:tr>
              <a:tr h="224290">
                <a:tc>
                  <a:txBody>
                    <a:bodyPr/>
                    <a:lstStyle/>
                    <a:p>
                      <a:r>
                        <a:rPr lang="es-CL" sz="1200" dirty="0"/>
                        <a:t>&gt;4</a:t>
                      </a:r>
                    </a:p>
                  </a:txBody>
                  <a:tcPr/>
                </a:tc>
                <a:tc>
                  <a:txBody>
                    <a:bodyPr/>
                    <a:lstStyle/>
                    <a:p>
                      <a:r>
                        <a:rPr lang="es-CL" sz="1200" dirty="0"/>
                        <a:t>21</a:t>
                      </a:r>
                    </a:p>
                  </a:txBody>
                  <a:tcPr/>
                </a:tc>
                <a:extLst>
                  <a:ext uri="{0D108BD9-81ED-4DB2-BD59-A6C34878D82A}">
                    <a16:rowId xmlns:a16="http://schemas.microsoft.com/office/drawing/2014/main" val="10001"/>
                  </a:ext>
                </a:extLst>
              </a:tr>
              <a:tr h="224290">
                <a:tc>
                  <a:txBody>
                    <a:bodyPr/>
                    <a:lstStyle/>
                    <a:p>
                      <a:r>
                        <a:rPr lang="es-CL" sz="1200" dirty="0"/>
                        <a:t>&gt;6</a:t>
                      </a:r>
                    </a:p>
                  </a:txBody>
                  <a:tcPr/>
                </a:tc>
                <a:tc>
                  <a:txBody>
                    <a:bodyPr/>
                    <a:lstStyle/>
                    <a:p>
                      <a:r>
                        <a:rPr lang="es-CL" sz="1200" dirty="0"/>
                        <a:t>19</a:t>
                      </a:r>
                    </a:p>
                  </a:txBody>
                  <a:tcPr/>
                </a:tc>
                <a:extLst>
                  <a:ext uri="{0D108BD9-81ED-4DB2-BD59-A6C34878D82A}">
                    <a16:rowId xmlns:a16="http://schemas.microsoft.com/office/drawing/2014/main" val="10002"/>
                  </a:ext>
                </a:extLst>
              </a:tr>
              <a:tr h="224290">
                <a:tc>
                  <a:txBody>
                    <a:bodyPr/>
                    <a:lstStyle/>
                    <a:p>
                      <a:r>
                        <a:rPr lang="es-CL" sz="1200" dirty="0"/>
                        <a:t>&gt;14</a:t>
                      </a:r>
                    </a:p>
                  </a:txBody>
                  <a:tcPr/>
                </a:tc>
                <a:tc>
                  <a:txBody>
                    <a:bodyPr/>
                    <a:lstStyle/>
                    <a:p>
                      <a:r>
                        <a:rPr lang="es-CL" sz="1200" dirty="0"/>
                        <a:t>12</a:t>
                      </a:r>
                    </a:p>
                  </a:txBody>
                  <a:tcPr/>
                </a:tc>
                <a:extLst>
                  <a:ext uri="{0D108BD9-81ED-4DB2-BD59-A6C34878D82A}">
                    <a16:rowId xmlns:a16="http://schemas.microsoft.com/office/drawing/2014/main" val="10003"/>
                  </a:ext>
                </a:extLst>
              </a:tr>
            </a:tbl>
          </a:graphicData>
        </a:graphic>
      </p:graphicFrame>
      <p:sp>
        <p:nvSpPr>
          <p:cNvPr id="13" name="12 CuadroTexto"/>
          <p:cNvSpPr txBox="1"/>
          <p:nvPr/>
        </p:nvSpPr>
        <p:spPr>
          <a:xfrm>
            <a:off x="7010399" y="2811785"/>
            <a:ext cx="1557286" cy="276999"/>
          </a:xfrm>
          <a:prstGeom prst="rect">
            <a:avLst/>
          </a:prstGeom>
          <a:noFill/>
        </p:spPr>
        <p:txBody>
          <a:bodyPr wrap="none" rtlCol="0">
            <a:spAutoFit/>
          </a:bodyPr>
          <a:lstStyle/>
          <a:p>
            <a:r>
              <a:rPr lang="es-CL" sz="1200" dirty="0"/>
              <a:t>Código ISO 21/19/12</a:t>
            </a:r>
          </a:p>
        </p:txBody>
      </p:sp>
    </p:spTree>
    <p:extLst>
      <p:ext uri="{BB962C8B-B14F-4D97-AF65-F5344CB8AC3E}">
        <p14:creationId xmlns:p14="http://schemas.microsoft.com/office/powerpoint/2010/main" val="7012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Contaje de partículas ISO 4406</a:t>
            </a:r>
          </a:p>
        </p:txBody>
      </p:sp>
      <p:sp>
        <p:nvSpPr>
          <p:cNvPr id="3" name="Marcador de contenido 2"/>
          <p:cNvSpPr>
            <a:spLocks noGrp="1"/>
          </p:cNvSpPr>
          <p:nvPr>
            <p:ph idx="1"/>
          </p:nvPr>
        </p:nvSpPr>
        <p:spPr>
          <a:xfrm>
            <a:off x="2152651" y="2033588"/>
            <a:ext cx="3118597" cy="4233069"/>
          </a:xfrm>
        </p:spPr>
        <p:txBody>
          <a:bodyPr>
            <a:normAutofit/>
          </a:bodyPr>
          <a:lstStyle/>
          <a:p>
            <a:pPr marL="0" indent="0" algn="just">
              <a:buNone/>
            </a:pPr>
            <a:r>
              <a:rPr lang="es-ES" sz="2000" dirty="0"/>
              <a:t>Los componentes que trabajan con un fluido con alto grado de suciedad acortan su vida. </a:t>
            </a:r>
          </a:p>
          <a:p>
            <a:pPr marL="0" indent="0" algn="just">
              <a:buNone/>
            </a:pPr>
            <a:r>
              <a:rPr lang="es-ES" sz="2000" dirty="0"/>
              <a:t>En la siguiente tabla, se indican a </a:t>
            </a:r>
            <a:r>
              <a:rPr lang="es-ES" sz="2000" b="1" dirty="0"/>
              <a:t>modo orientativo </a:t>
            </a:r>
            <a:r>
              <a:rPr lang="es-ES" sz="2000" dirty="0"/>
              <a:t>los grados de limpieza recomendados para diferentes componentes. </a:t>
            </a:r>
            <a:endParaRPr lang="es-CL" sz="20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27</a:t>
            </a:fld>
            <a:endParaRPr lang="es-ES_tradnl"/>
          </a:p>
        </p:txBody>
      </p:sp>
      <p:sp>
        <p:nvSpPr>
          <p:cNvPr id="6" name="5 CuadroTexto"/>
          <p:cNvSpPr txBox="1"/>
          <p:nvPr/>
        </p:nvSpPr>
        <p:spPr>
          <a:xfrm>
            <a:off x="4133109" y="1321358"/>
            <a:ext cx="3938347" cy="646331"/>
          </a:xfrm>
          <a:prstGeom prst="rect">
            <a:avLst/>
          </a:prstGeom>
          <a:noFill/>
        </p:spPr>
        <p:txBody>
          <a:bodyPr wrap="square" rtlCol="0">
            <a:spAutoFit/>
          </a:bodyPr>
          <a:lstStyle/>
          <a:p>
            <a:r>
              <a:rPr lang="es-CL" dirty="0"/>
              <a:t>Códigos de limpieza ISO recomendados</a:t>
            </a:r>
          </a:p>
        </p:txBody>
      </p:sp>
      <p:graphicFrame>
        <p:nvGraphicFramePr>
          <p:cNvPr id="7" name="Tabla 6"/>
          <p:cNvGraphicFramePr>
            <a:graphicFrameLocks noGrp="1"/>
          </p:cNvGraphicFramePr>
          <p:nvPr/>
        </p:nvGraphicFramePr>
        <p:xfrm>
          <a:off x="5360896" y="2033588"/>
          <a:ext cx="4428565" cy="4343400"/>
        </p:xfrm>
        <a:graphic>
          <a:graphicData uri="http://schemas.openxmlformats.org/drawingml/2006/table">
            <a:tbl>
              <a:tblPr firstRow="1" bandRow="1">
                <a:tableStyleId>{5C22544A-7EE6-4342-B048-85BDC9FD1C3A}</a:tableStyleId>
              </a:tblPr>
              <a:tblGrid>
                <a:gridCol w="3263153">
                  <a:extLst>
                    <a:ext uri="{9D8B030D-6E8A-4147-A177-3AD203B41FA5}">
                      <a16:colId xmlns:a16="http://schemas.microsoft.com/office/drawing/2014/main" val="4212635656"/>
                    </a:ext>
                  </a:extLst>
                </a:gridCol>
                <a:gridCol w="1165412">
                  <a:extLst>
                    <a:ext uri="{9D8B030D-6E8A-4147-A177-3AD203B41FA5}">
                      <a16:colId xmlns:a16="http://schemas.microsoft.com/office/drawing/2014/main" val="4228760435"/>
                    </a:ext>
                  </a:extLst>
                </a:gridCol>
              </a:tblGrid>
              <a:tr h="272866">
                <a:tc>
                  <a:txBody>
                    <a:bodyPr/>
                    <a:lstStyle/>
                    <a:p>
                      <a:r>
                        <a:rPr lang="es-CL" sz="1300" dirty="0"/>
                        <a:t>Componente</a:t>
                      </a:r>
                    </a:p>
                  </a:txBody>
                  <a:tcPr/>
                </a:tc>
                <a:tc>
                  <a:txBody>
                    <a:bodyPr/>
                    <a:lstStyle/>
                    <a:p>
                      <a:pPr algn="ctr"/>
                      <a:r>
                        <a:rPr lang="es-CL" sz="1300" dirty="0"/>
                        <a:t>Código ISO</a:t>
                      </a:r>
                    </a:p>
                  </a:txBody>
                  <a:tcPr/>
                </a:tc>
                <a:extLst>
                  <a:ext uri="{0D108BD9-81ED-4DB2-BD59-A6C34878D82A}">
                    <a16:rowId xmlns:a16="http://schemas.microsoft.com/office/drawing/2014/main" val="1771230348"/>
                  </a:ext>
                </a:extLst>
              </a:tr>
              <a:tr h="272866">
                <a:tc>
                  <a:txBody>
                    <a:bodyPr/>
                    <a:lstStyle/>
                    <a:p>
                      <a:r>
                        <a:rPr lang="es-CL" sz="1300" dirty="0"/>
                        <a:t>Válvulas de Servo-control</a:t>
                      </a:r>
                    </a:p>
                  </a:txBody>
                  <a:tcPr/>
                </a:tc>
                <a:tc>
                  <a:txBody>
                    <a:bodyPr/>
                    <a:lstStyle/>
                    <a:p>
                      <a:pPr algn="ctr"/>
                      <a:r>
                        <a:rPr lang="es-CL" sz="1300" dirty="0"/>
                        <a:t>16/14/11</a:t>
                      </a:r>
                    </a:p>
                  </a:txBody>
                  <a:tcPr/>
                </a:tc>
                <a:extLst>
                  <a:ext uri="{0D108BD9-81ED-4DB2-BD59-A6C34878D82A}">
                    <a16:rowId xmlns:a16="http://schemas.microsoft.com/office/drawing/2014/main" val="2884620955"/>
                  </a:ext>
                </a:extLst>
              </a:tr>
              <a:tr h="272866">
                <a:tc>
                  <a:txBody>
                    <a:bodyPr/>
                    <a:lstStyle/>
                    <a:p>
                      <a:r>
                        <a:rPr lang="es-CL" sz="1300" dirty="0"/>
                        <a:t>Rodamiento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L" sz="1300" dirty="0"/>
                        <a:t>16/14/12</a:t>
                      </a:r>
                    </a:p>
                  </a:txBody>
                  <a:tcPr/>
                </a:tc>
                <a:extLst>
                  <a:ext uri="{0D108BD9-81ED-4DB2-BD59-A6C34878D82A}">
                    <a16:rowId xmlns:a16="http://schemas.microsoft.com/office/drawing/2014/main" val="2504821696"/>
                  </a:ext>
                </a:extLst>
              </a:tr>
              <a:tr h="272866">
                <a:tc>
                  <a:txBody>
                    <a:bodyPr/>
                    <a:lstStyle/>
                    <a:p>
                      <a:r>
                        <a:rPr lang="es-CL" sz="1300" dirty="0"/>
                        <a:t>Válvulas Proporcionales</a:t>
                      </a:r>
                    </a:p>
                  </a:txBody>
                  <a:tcPr/>
                </a:tc>
                <a:tc>
                  <a:txBody>
                    <a:bodyPr/>
                    <a:lstStyle/>
                    <a:p>
                      <a:pPr algn="ctr"/>
                      <a:r>
                        <a:rPr lang="es-CL" sz="1300" dirty="0"/>
                        <a:t>17/15/12</a:t>
                      </a:r>
                    </a:p>
                  </a:txBody>
                  <a:tcPr/>
                </a:tc>
                <a:extLst>
                  <a:ext uri="{0D108BD9-81ED-4DB2-BD59-A6C34878D82A}">
                    <a16:rowId xmlns:a16="http://schemas.microsoft.com/office/drawing/2014/main" val="2621157673"/>
                  </a:ext>
                </a:extLst>
              </a:tr>
              <a:tr h="272866">
                <a:tc>
                  <a:txBody>
                    <a:bodyPr/>
                    <a:lstStyle/>
                    <a:p>
                      <a:r>
                        <a:rPr lang="es-CL" sz="1300" dirty="0"/>
                        <a:t>Cojinetes</a:t>
                      </a:r>
                    </a:p>
                  </a:txBody>
                  <a:tcPr/>
                </a:tc>
                <a:tc>
                  <a:txBody>
                    <a:bodyPr/>
                    <a:lstStyle/>
                    <a:p>
                      <a:pPr algn="ctr"/>
                      <a:r>
                        <a:rPr lang="es-CL" sz="1300" dirty="0"/>
                        <a:t>17/15/12</a:t>
                      </a:r>
                    </a:p>
                  </a:txBody>
                  <a:tcPr/>
                </a:tc>
                <a:extLst>
                  <a:ext uri="{0D108BD9-81ED-4DB2-BD59-A6C34878D82A}">
                    <a16:rowId xmlns:a16="http://schemas.microsoft.com/office/drawing/2014/main" val="3570957810"/>
                  </a:ext>
                </a:extLst>
              </a:tr>
              <a:tr h="272866">
                <a:tc>
                  <a:txBody>
                    <a:bodyPr/>
                    <a:lstStyle/>
                    <a:p>
                      <a:r>
                        <a:rPr lang="es-CL" sz="1300" dirty="0"/>
                        <a:t>Reductoras Industriales</a:t>
                      </a:r>
                    </a:p>
                  </a:txBody>
                  <a:tcPr/>
                </a:tc>
                <a:tc>
                  <a:txBody>
                    <a:bodyPr/>
                    <a:lstStyle/>
                    <a:p>
                      <a:pPr algn="ctr"/>
                      <a:r>
                        <a:rPr lang="es-CL" sz="1300" dirty="0"/>
                        <a:t>17/15/12</a:t>
                      </a:r>
                    </a:p>
                  </a:txBody>
                  <a:tcPr/>
                </a:tc>
                <a:extLst>
                  <a:ext uri="{0D108BD9-81ED-4DB2-BD59-A6C34878D82A}">
                    <a16:rowId xmlns:a16="http://schemas.microsoft.com/office/drawing/2014/main" val="2220218231"/>
                  </a:ext>
                </a:extLst>
              </a:tr>
              <a:tr h="272866">
                <a:tc>
                  <a:txBody>
                    <a:bodyPr/>
                    <a:lstStyle/>
                    <a:p>
                      <a:r>
                        <a:rPr lang="es-CL" sz="1300" dirty="0"/>
                        <a:t>Reductoras móviles</a:t>
                      </a:r>
                    </a:p>
                  </a:txBody>
                  <a:tcPr/>
                </a:tc>
                <a:tc>
                  <a:txBody>
                    <a:bodyPr/>
                    <a:lstStyle/>
                    <a:p>
                      <a:pPr algn="ctr"/>
                      <a:r>
                        <a:rPr lang="es-CL" sz="1300" dirty="0"/>
                        <a:t>17/16/13</a:t>
                      </a:r>
                    </a:p>
                  </a:txBody>
                  <a:tcPr/>
                </a:tc>
                <a:extLst>
                  <a:ext uri="{0D108BD9-81ED-4DB2-BD59-A6C34878D82A}">
                    <a16:rowId xmlns:a16="http://schemas.microsoft.com/office/drawing/2014/main" val="3230415715"/>
                  </a:ext>
                </a:extLst>
              </a:tr>
              <a:tr h="272866">
                <a:tc>
                  <a:txBody>
                    <a:bodyPr/>
                    <a:lstStyle/>
                    <a:p>
                      <a:r>
                        <a:rPr lang="es-CL" sz="1300" dirty="0"/>
                        <a:t>Motor diésel</a:t>
                      </a:r>
                    </a:p>
                  </a:txBody>
                  <a:tcPr/>
                </a:tc>
                <a:tc>
                  <a:txBody>
                    <a:bodyPr/>
                    <a:lstStyle/>
                    <a:p>
                      <a:pPr algn="ctr"/>
                      <a:r>
                        <a:rPr lang="es-CL" sz="1300" dirty="0"/>
                        <a:t>17/16/13</a:t>
                      </a:r>
                    </a:p>
                  </a:txBody>
                  <a:tcPr/>
                </a:tc>
                <a:extLst>
                  <a:ext uri="{0D108BD9-81ED-4DB2-BD59-A6C34878D82A}">
                    <a16:rowId xmlns:a16="http://schemas.microsoft.com/office/drawing/2014/main" val="1268309027"/>
                  </a:ext>
                </a:extLst>
              </a:tr>
              <a:tr h="272866">
                <a:tc>
                  <a:txBody>
                    <a:bodyPr/>
                    <a:lstStyle/>
                    <a:p>
                      <a:r>
                        <a:rPr lang="es-CL" sz="1300" dirty="0"/>
                        <a:t>Turbina vapor</a:t>
                      </a:r>
                    </a:p>
                  </a:txBody>
                  <a:tcPr/>
                </a:tc>
                <a:tc>
                  <a:txBody>
                    <a:bodyPr/>
                    <a:lstStyle/>
                    <a:p>
                      <a:pPr algn="ctr"/>
                      <a:r>
                        <a:rPr lang="es-CL" sz="1300" dirty="0"/>
                        <a:t>18/15/12</a:t>
                      </a:r>
                    </a:p>
                  </a:txBody>
                  <a:tcPr/>
                </a:tc>
                <a:extLst>
                  <a:ext uri="{0D108BD9-81ED-4DB2-BD59-A6C34878D82A}">
                    <a16:rowId xmlns:a16="http://schemas.microsoft.com/office/drawing/2014/main" val="3044657280"/>
                  </a:ext>
                </a:extLst>
              </a:tr>
              <a:tr h="272866">
                <a:tc>
                  <a:txBody>
                    <a:bodyPr/>
                    <a:lstStyle/>
                    <a:p>
                      <a:r>
                        <a:rPr lang="es-ES" sz="1300" dirty="0"/>
                        <a:t>Bombas/Motores de pistón y paletas</a:t>
                      </a:r>
                      <a:endParaRPr lang="es-CL" sz="1300" dirty="0"/>
                    </a:p>
                  </a:txBody>
                  <a:tcPr/>
                </a:tc>
                <a:tc>
                  <a:txBody>
                    <a:bodyPr/>
                    <a:lstStyle/>
                    <a:p>
                      <a:pPr algn="ctr"/>
                      <a:r>
                        <a:rPr lang="es-CL" sz="1300" dirty="0"/>
                        <a:t>18/16/13</a:t>
                      </a:r>
                    </a:p>
                  </a:txBody>
                  <a:tcPr/>
                </a:tc>
                <a:extLst>
                  <a:ext uri="{0D108BD9-81ED-4DB2-BD59-A6C34878D82A}">
                    <a16:rowId xmlns:a16="http://schemas.microsoft.com/office/drawing/2014/main" val="2759628964"/>
                  </a:ext>
                </a:extLst>
              </a:tr>
              <a:tr h="272866">
                <a:tc>
                  <a:txBody>
                    <a:bodyPr/>
                    <a:lstStyle/>
                    <a:p>
                      <a:r>
                        <a:rPr lang="es-ES" sz="1300" dirty="0"/>
                        <a:t>Válvulas de control de presión y direccional</a:t>
                      </a:r>
                      <a:endParaRPr lang="es-CL" sz="1300" dirty="0"/>
                    </a:p>
                  </a:txBody>
                  <a:tcPr/>
                </a:tc>
                <a:tc>
                  <a:txBody>
                    <a:bodyPr/>
                    <a:lstStyle/>
                    <a:p>
                      <a:pPr algn="ctr"/>
                      <a:r>
                        <a:rPr lang="es-CL" sz="1300" dirty="0"/>
                        <a:t>18/16/13</a:t>
                      </a:r>
                    </a:p>
                  </a:txBody>
                  <a:tcPr/>
                </a:tc>
                <a:extLst>
                  <a:ext uri="{0D108BD9-81ED-4DB2-BD59-A6C34878D82A}">
                    <a16:rowId xmlns:a16="http://schemas.microsoft.com/office/drawing/2014/main" val="507939972"/>
                  </a:ext>
                </a:extLst>
              </a:tr>
              <a:tr h="272866">
                <a:tc>
                  <a:txBody>
                    <a:bodyPr/>
                    <a:lstStyle/>
                    <a:p>
                      <a:r>
                        <a:rPr lang="es-CL" sz="1300" dirty="0"/>
                        <a:t>Máquina de papel</a:t>
                      </a:r>
                    </a:p>
                  </a:txBody>
                  <a:tcPr/>
                </a:tc>
                <a:tc>
                  <a:txBody>
                    <a:bodyPr/>
                    <a:lstStyle/>
                    <a:p>
                      <a:pPr algn="ctr"/>
                      <a:r>
                        <a:rPr lang="es-CL" sz="1300" dirty="0"/>
                        <a:t>19/16/13</a:t>
                      </a:r>
                    </a:p>
                  </a:txBody>
                  <a:tcPr/>
                </a:tc>
                <a:extLst>
                  <a:ext uri="{0D108BD9-81ED-4DB2-BD59-A6C34878D82A}">
                    <a16:rowId xmlns:a16="http://schemas.microsoft.com/office/drawing/2014/main" val="869540449"/>
                  </a:ext>
                </a:extLst>
              </a:tr>
              <a:tr h="272866">
                <a:tc>
                  <a:txBody>
                    <a:bodyPr/>
                    <a:lstStyle/>
                    <a:p>
                      <a:r>
                        <a:rPr lang="es-CL" sz="1300" dirty="0"/>
                        <a:t>Motores/Bombas de engranajes</a:t>
                      </a:r>
                    </a:p>
                  </a:txBody>
                  <a:tcPr/>
                </a:tc>
                <a:tc>
                  <a:txBody>
                    <a:bodyPr/>
                    <a:lstStyle/>
                    <a:p>
                      <a:pPr algn="ctr"/>
                      <a:r>
                        <a:rPr lang="es-CL" sz="1300" dirty="0"/>
                        <a:t>19/17/14</a:t>
                      </a:r>
                    </a:p>
                  </a:txBody>
                  <a:tcPr/>
                </a:tc>
                <a:extLst>
                  <a:ext uri="{0D108BD9-81ED-4DB2-BD59-A6C34878D82A}">
                    <a16:rowId xmlns:a16="http://schemas.microsoft.com/office/drawing/2014/main" val="4133461731"/>
                  </a:ext>
                </a:extLst>
              </a:tr>
              <a:tr h="272866">
                <a:tc>
                  <a:txBody>
                    <a:bodyPr/>
                    <a:lstStyle/>
                    <a:p>
                      <a:r>
                        <a:rPr lang="es-CL" sz="1300" dirty="0"/>
                        <a:t>Válvulas de control de flujo, cilindros</a:t>
                      </a:r>
                    </a:p>
                  </a:txBody>
                  <a:tcPr/>
                </a:tc>
                <a:tc>
                  <a:txBody>
                    <a:bodyPr/>
                    <a:lstStyle/>
                    <a:p>
                      <a:pPr algn="ctr"/>
                      <a:r>
                        <a:rPr lang="es-CL" sz="1300" dirty="0"/>
                        <a:t>20/18/15</a:t>
                      </a:r>
                    </a:p>
                  </a:txBody>
                  <a:tcPr/>
                </a:tc>
                <a:extLst>
                  <a:ext uri="{0D108BD9-81ED-4DB2-BD59-A6C34878D82A}">
                    <a16:rowId xmlns:a16="http://schemas.microsoft.com/office/drawing/2014/main" val="2115354623"/>
                  </a:ext>
                </a:extLst>
              </a:tr>
              <a:tr h="272866">
                <a:tc>
                  <a:txBody>
                    <a:bodyPr/>
                    <a:lstStyle/>
                    <a:p>
                      <a:r>
                        <a:rPr lang="es-CL" sz="1300" dirty="0"/>
                        <a:t>Fluidos nuevos sin usar</a:t>
                      </a:r>
                    </a:p>
                  </a:txBody>
                  <a:tcPr/>
                </a:tc>
                <a:tc>
                  <a:txBody>
                    <a:bodyPr/>
                    <a:lstStyle/>
                    <a:p>
                      <a:pPr algn="ctr"/>
                      <a:r>
                        <a:rPr lang="es-CL" sz="1300" dirty="0"/>
                        <a:t>20/18/15</a:t>
                      </a:r>
                    </a:p>
                  </a:txBody>
                  <a:tcPr/>
                </a:tc>
                <a:extLst>
                  <a:ext uri="{0D108BD9-81ED-4DB2-BD59-A6C34878D82A}">
                    <a16:rowId xmlns:a16="http://schemas.microsoft.com/office/drawing/2014/main" val="105774153"/>
                  </a:ext>
                </a:extLst>
              </a:tr>
            </a:tbl>
          </a:graphicData>
        </a:graphic>
      </p:graphicFrame>
    </p:spTree>
    <p:extLst>
      <p:ext uri="{BB962C8B-B14F-4D97-AF65-F5344CB8AC3E}">
        <p14:creationId xmlns:p14="http://schemas.microsoft.com/office/powerpoint/2010/main" val="1733650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Espectrométrico</a:t>
            </a:r>
          </a:p>
        </p:txBody>
      </p:sp>
      <p:sp>
        <p:nvSpPr>
          <p:cNvPr id="3" name="2 Marcador de contenido"/>
          <p:cNvSpPr>
            <a:spLocks noGrp="1"/>
          </p:cNvSpPr>
          <p:nvPr>
            <p:ph idx="1"/>
          </p:nvPr>
        </p:nvSpPr>
        <p:spPr/>
        <p:txBody>
          <a:bodyPr>
            <a:normAutofit/>
          </a:bodyPr>
          <a:lstStyle/>
          <a:p>
            <a:pPr marL="0" indent="0" algn="just">
              <a:buNone/>
            </a:pPr>
            <a:r>
              <a:rPr lang="es-CL" sz="2400" dirty="0"/>
              <a:t>El análisis espectrométrico o </a:t>
            </a:r>
            <a:r>
              <a:rPr lang="es-CL" dirty="0"/>
              <a:t>espectrometría </a:t>
            </a:r>
            <a:r>
              <a:rPr lang="es-CL" sz="2400" dirty="0"/>
              <a:t>de emisión nos da un informe cuantitativo de los elementos presentes en el aceite. Los elementos se pueden dividir en tres categorías; metales de desgaste, contaminantes y aditivos. </a:t>
            </a:r>
          </a:p>
          <a:p>
            <a:pPr marL="0" indent="0" algn="just">
              <a:buNone/>
            </a:pPr>
            <a:r>
              <a:rPr lang="es-CL" sz="2400" dirty="0"/>
              <a:t>Durante el ensayo, el aceite se calienta y se lleva a un estado de plasma. Cada elemento presente en el aceite emite una luz de color y frecuencia característica.</a:t>
            </a:r>
          </a:p>
          <a:p>
            <a:pPr marL="0" indent="0" algn="just">
              <a:buNone/>
            </a:pPr>
            <a:r>
              <a:rPr lang="es-CL" sz="2400" dirty="0"/>
              <a:t>Un reporte típico de este ensayo va a entregar los principales aditivos, metales de desgaste y contaminantes. </a:t>
            </a:r>
          </a:p>
          <a:p>
            <a:pPr marL="0" indent="0" algn="just">
              <a:buNone/>
            </a:pPr>
            <a:endParaRPr lang="es-CL" sz="2400" dirty="0"/>
          </a:p>
          <a:p>
            <a:pPr marL="0" indent="0" algn="just">
              <a:buNone/>
            </a:pPr>
            <a:endParaRPr lang="es-CL" sz="24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28</a:t>
            </a:fld>
            <a:endParaRPr lang="es-ES_tradnl"/>
          </a:p>
        </p:txBody>
      </p:sp>
    </p:spTree>
    <p:extLst>
      <p:ext uri="{BB962C8B-B14F-4D97-AF65-F5344CB8AC3E}">
        <p14:creationId xmlns:p14="http://schemas.microsoft.com/office/powerpoint/2010/main" val="1883888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Espectrométrico</a:t>
            </a:r>
          </a:p>
        </p:txBody>
      </p:sp>
      <p:sp>
        <p:nvSpPr>
          <p:cNvPr id="3" name="2 Marcador de contenido"/>
          <p:cNvSpPr>
            <a:spLocks noGrp="1"/>
          </p:cNvSpPr>
          <p:nvPr>
            <p:ph idx="1"/>
          </p:nvPr>
        </p:nvSpPr>
        <p:spPr>
          <a:xfrm>
            <a:off x="2152650" y="1690689"/>
            <a:ext cx="7886700" cy="4486274"/>
          </a:xfrm>
        </p:spPr>
        <p:txBody>
          <a:bodyPr>
            <a:normAutofit fontScale="70000" lnSpcReduction="20000"/>
          </a:bodyPr>
          <a:lstStyle/>
          <a:p>
            <a:pPr marL="0" indent="0">
              <a:buNone/>
            </a:pPr>
            <a:r>
              <a:rPr lang="es-CL" dirty="0"/>
              <a:t>Cada aceite contiene aditivos, los que son también detectados en el análisis espectrométrico:</a:t>
            </a:r>
          </a:p>
          <a:p>
            <a:r>
              <a:rPr lang="es-CL" dirty="0"/>
              <a:t>Bario (Ba): Aditivo detergente o dispersante</a:t>
            </a:r>
          </a:p>
          <a:p>
            <a:r>
              <a:rPr lang="es-CL" dirty="0"/>
              <a:t>Boro (B): Aditivo para presión extrema</a:t>
            </a:r>
          </a:p>
          <a:p>
            <a:r>
              <a:rPr lang="es-CL" dirty="0"/>
              <a:t>Calcio (Ca): Aditivo detergente o dispersante</a:t>
            </a:r>
          </a:p>
          <a:p>
            <a:r>
              <a:rPr lang="es-CL" dirty="0"/>
              <a:t>Cobre (Cu): Aditivo anti-desgaste</a:t>
            </a:r>
          </a:p>
          <a:p>
            <a:r>
              <a:rPr lang="es-CL" dirty="0"/>
              <a:t>Plomo (Pb): Aditivo anti-desgaste</a:t>
            </a:r>
          </a:p>
          <a:p>
            <a:r>
              <a:rPr lang="es-CL" dirty="0"/>
              <a:t>Magnesio (Mg): Aditivo detergente o dispersante</a:t>
            </a:r>
          </a:p>
          <a:p>
            <a:r>
              <a:rPr lang="es-CL" dirty="0"/>
              <a:t>Molibdeno (Mo): Modificador de fricción</a:t>
            </a:r>
          </a:p>
          <a:p>
            <a:r>
              <a:rPr lang="es-CL" dirty="0"/>
              <a:t>Fosforo (P): Inhibidor de corrosión, anti-desgaste</a:t>
            </a:r>
          </a:p>
          <a:p>
            <a:r>
              <a:rPr lang="es-CL" dirty="0"/>
              <a:t>Silicio (Si): Aditivo anti-espuma</a:t>
            </a:r>
          </a:p>
          <a:p>
            <a:r>
              <a:rPr lang="es-CL" dirty="0"/>
              <a:t>Sodio (</a:t>
            </a:r>
            <a:r>
              <a:rPr lang="es-CL" dirty="0" err="1"/>
              <a:t>Na</a:t>
            </a:r>
            <a:r>
              <a:rPr lang="es-CL" dirty="0"/>
              <a:t>): Aditivo detergente o dispersante</a:t>
            </a:r>
          </a:p>
          <a:p>
            <a:r>
              <a:rPr lang="es-CL" dirty="0"/>
              <a:t>Zinc (Zn): Aditivo anti-desgaste o anti-oxidante</a:t>
            </a:r>
          </a:p>
          <a:p>
            <a:endParaRPr lang="es-CL"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29</a:t>
            </a:fld>
            <a:endParaRPr lang="es-ES_tradnl"/>
          </a:p>
        </p:txBody>
      </p:sp>
    </p:spTree>
    <p:extLst>
      <p:ext uri="{BB962C8B-B14F-4D97-AF65-F5344CB8AC3E}">
        <p14:creationId xmlns:p14="http://schemas.microsoft.com/office/powerpoint/2010/main" val="159829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de aceite</a:t>
            </a:r>
          </a:p>
        </p:txBody>
      </p:sp>
      <p:sp>
        <p:nvSpPr>
          <p:cNvPr id="3" name="2 Marcador de contenido"/>
          <p:cNvSpPr>
            <a:spLocks noGrp="1"/>
          </p:cNvSpPr>
          <p:nvPr>
            <p:ph idx="1"/>
          </p:nvPr>
        </p:nvSpPr>
        <p:spPr>
          <a:xfrm>
            <a:off x="2152650" y="1656818"/>
            <a:ext cx="7886700" cy="4486274"/>
          </a:xfrm>
        </p:spPr>
        <p:txBody>
          <a:bodyPr>
            <a:noAutofit/>
          </a:bodyPr>
          <a:lstStyle/>
          <a:p>
            <a:pPr marL="0" indent="0" algn="just">
              <a:buNone/>
            </a:pPr>
            <a:r>
              <a:rPr lang="es-CL" sz="2400" dirty="0"/>
              <a:t>El análisis de aceite es una técnica simple, que realizando medidas de algunas propiedades físicas y químicas proporciona información con respecto a:</a:t>
            </a:r>
          </a:p>
          <a:p>
            <a:pPr algn="just"/>
            <a:r>
              <a:rPr lang="es-CL" sz="2400" dirty="0"/>
              <a:t>La salud del lubricante</a:t>
            </a:r>
          </a:p>
          <a:p>
            <a:pPr algn="just"/>
            <a:r>
              <a:rPr lang="es-CL" sz="2400" dirty="0"/>
              <a:t>Contaminación del lubricante</a:t>
            </a:r>
          </a:p>
          <a:p>
            <a:pPr algn="just"/>
            <a:r>
              <a:rPr lang="es-CL" sz="2400" dirty="0"/>
              <a:t>Desgaste de la maquinaria</a:t>
            </a:r>
          </a:p>
          <a:p>
            <a:pPr algn="just"/>
            <a:endParaRPr lang="es-CL" sz="1400" dirty="0"/>
          </a:p>
          <a:p>
            <a:pPr marL="0" indent="0" algn="just">
              <a:buNone/>
            </a:pPr>
            <a:r>
              <a:rPr lang="es-CL" sz="2400" dirty="0"/>
              <a:t>El análisis de aceite no sólo va a permitir monitorear el estado de desgaste de los equipos, detectar fallas incipientes, sino también establecer un Programa de Lubricación basado en Condición. Es decir, realizar los cambios de aceite en base a su condición y no a intervalos fijos.</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a:t>
            </a:fld>
            <a:endParaRPr lang="es-ES_tradnl"/>
          </a:p>
        </p:txBody>
      </p:sp>
    </p:spTree>
    <p:extLst>
      <p:ext uri="{BB962C8B-B14F-4D97-AF65-F5344CB8AC3E}">
        <p14:creationId xmlns:p14="http://schemas.microsoft.com/office/powerpoint/2010/main" val="1480771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Espectrométrico</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30</a:t>
            </a:fld>
            <a:endParaRPr lang="es-ES_tradnl"/>
          </a:p>
        </p:txBody>
      </p:sp>
      <p:sp>
        <p:nvSpPr>
          <p:cNvPr id="3" name="Marcador de contenido 2"/>
          <p:cNvSpPr>
            <a:spLocks noGrp="1"/>
          </p:cNvSpPr>
          <p:nvPr>
            <p:ph idx="1"/>
          </p:nvPr>
        </p:nvSpPr>
        <p:spPr>
          <a:xfrm>
            <a:off x="2152650" y="1678549"/>
            <a:ext cx="7886700" cy="4351338"/>
          </a:xfrm>
        </p:spPr>
        <p:txBody>
          <a:bodyPr>
            <a:normAutofit/>
          </a:bodyPr>
          <a:lstStyle/>
          <a:p>
            <a:pPr marL="0" indent="0" algn="just">
              <a:buNone/>
            </a:pPr>
            <a:r>
              <a:rPr lang="es-ES" sz="2000" dirty="0"/>
              <a:t>Hay elementos que no están en la muestra de la línea base como el cromo, fierro o sodio por ejemplo y si estos aparecen eso es un indicador de que la carga de aceite se está contaminando:</a:t>
            </a:r>
            <a:endParaRPr lang="es-CL" sz="2000" dirty="0"/>
          </a:p>
        </p:txBody>
      </p:sp>
      <p:pic>
        <p:nvPicPr>
          <p:cNvPr id="5" name="Imagen 4"/>
          <p:cNvPicPr>
            <a:picLocks noChangeAspect="1"/>
          </p:cNvPicPr>
          <p:nvPr/>
        </p:nvPicPr>
        <p:blipFill>
          <a:blip r:embed="rId3"/>
          <a:stretch>
            <a:fillRect/>
          </a:stretch>
        </p:blipFill>
        <p:spPr>
          <a:xfrm>
            <a:off x="3530188" y="2653554"/>
            <a:ext cx="5102890" cy="3613104"/>
          </a:xfrm>
          <a:prstGeom prst="rect">
            <a:avLst/>
          </a:prstGeom>
        </p:spPr>
      </p:pic>
    </p:spTree>
    <p:extLst>
      <p:ext uri="{BB962C8B-B14F-4D97-AF65-F5344CB8AC3E}">
        <p14:creationId xmlns:p14="http://schemas.microsoft.com/office/powerpoint/2010/main" val="4188543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Espectrométrico</a:t>
            </a:r>
          </a:p>
        </p:txBody>
      </p:sp>
      <p:sp>
        <p:nvSpPr>
          <p:cNvPr id="3" name="2 Marcador de contenido"/>
          <p:cNvSpPr>
            <a:spLocks noGrp="1"/>
          </p:cNvSpPr>
          <p:nvPr>
            <p:ph idx="1"/>
          </p:nvPr>
        </p:nvSpPr>
        <p:spPr/>
        <p:txBody>
          <a:bodyPr>
            <a:normAutofit/>
          </a:bodyPr>
          <a:lstStyle/>
          <a:p>
            <a:pPr marL="0" indent="0" algn="just">
              <a:buNone/>
            </a:pPr>
            <a:r>
              <a:rPr lang="es-CL" sz="2400" dirty="0"/>
              <a:t>Los elementos buscados mas usuales son hierro, plomo, estaño y cobre. Contaminación por refrigerante se puede detectar al monitorear boro y sodio. La tierra se puede detectar por el silicio. </a:t>
            </a:r>
          </a:p>
          <a:p>
            <a:pPr marL="0" indent="0" algn="just">
              <a:buNone/>
            </a:pPr>
            <a:r>
              <a:rPr lang="es-CL" sz="2400" dirty="0"/>
              <a:t>Tiene la limitación del tamaño de partículas &lt;5-10 micras. Por lo tanto, en los casos de desgaste más severos donde se generan particular grandes no van a ser detectados con el análisis espectrométrico.</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31</a:t>
            </a:fld>
            <a:endParaRPr lang="es-ES_tradnl"/>
          </a:p>
        </p:txBody>
      </p:sp>
    </p:spTree>
    <p:extLst>
      <p:ext uri="{BB962C8B-B14F-4D97-AF65-F5344CB8AC3E}">
        <p14:creationId xmlns:p14="http://schemas.microsoft.com/office/powerpoint/2010/main" val="2279357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Espectrométrico</a:t>
            </a:r>
          </a:p>
        </p:txBody>
      </p:sp>
      <p:sp>
        <p:nvSpPr>
          <p:cNvPr id="3" name="2 Marcador de contenido"/>
          <p:cNvSpPr>
            <a:spLocks noGrp="1"/>
          </p:cNvSpPr>
          <p:nvPr>
            <p:ph idx="1"/>
          </p:nvPr>
        </p:nvSpPr>
        <p:spPr/>
        <p:txBody>
          <a:bodyPr>
            <a:normAutofit/>
          </a:bodyPr>
          <a:lstStyle/>
          <a:p>
            <a:pPr marL="0" indent="0" algn="just">
              <a:buNone/>
            </a:pPr>
            <a:r>
              <a:rPr lang="es-ES" dirty="0"/>
              <a:t>Si hay contaminación ambiental en el aceite, este incrementara el desgaste en cuerpo de bomba, elementos de la bomba, válvulas, servo válvulas, etc. </a:t>
            </a:r>
          </a:p>
          <a:p>
            <a:pPr marL="0" indent="0" algn="just">
              <a:buNone/>
            </a:pPr>
            <a:endParaRPr lang="es-CL" sz="24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32</a:t>
            </a:fld>
            <a:endParaRPr lang="es-ES_tradnl"/>
          </a:p>
        </p:txBody>
      </p:sp>
      <p:graphicFrame>
        <p:nvGraphicFramePr>
          <p:cNvPr id="5" name="Tabla 4"/>
          <p:cNvGraphicFramePr>
            <a:graphicFrameLocks noGrp="1"/>
          </p:cNvGraphicFramePr>
          <p:nvPr/>
        </p:nvGraphicFramePr>
        <p:xfrm>
          <a:off x="3254188" y="3154082"/>
          <a:ext cx="6096000" cy="25958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416223498"/>
                    </a:ext>
                  </a:extLst>
                </a:gridCol>
                <a:gridCol w="3048000">
                  <a:extLst>
                    <a:ext uri="{9D8B030D-6E8A-4147-A177-3AD203B41FA5}">
                      <a16:colId xmlns:a16="http://schemas.microsoft.com/office/drawing/2014/main" val="953779188"/>
                    </a:ext>
                  </a:extLst>
                </a:gridCol>
              </a:tblGrid>
              <a:tr h="370840">
                <a:tc>
                  <a:txBody>
                    <a:bodyPr/>
                    <a:lstStyle/>
                    <a:p>
                      <a:pPr algn="ctr"/>
                      <a:r>
                        <a:rPr lang="es-ES" dirty="0"/>
                        <a:t>Elemento</a:t>
                      </a:r>
                      <a:endParaRPr lang="es-CL" dirty="0"/>
                    </a:p>
                  </a:txBody>
                  <a:tcPr/>
                </a:tc>
                <a:tc>
                  <a:txBody>
                    <a:bodyPr/>
                    <a:lstStyle/>
                    <a:p>
                      <a:pPr algn="ctr"/>
                      <a:r>
                        <a:rPr lang="es-ES" dirty="0"/>
                        <a:t>Componentes</a:t>
                      </a:r>
                      <a:endParaRPr lang="es-CL" dirty="0"/>
                    </a:p>
                  </a:txBody>
                  <a:tcPr/>
                </a:tc>
                <a:extLst>
                  <a:ext uri="{0D108BD9-81ED-4DB2-BD59-A6C34878D82A}">
                    <a16:rowId xmlns:a16="http://schemas.microsoft.com/office/drawing/2014/main" val="521611477"/>
                  </a:ext>
                </a:extLst>
              </a:tr>
              <a:tr h="370840">
                <a:tc>
                  <a:txBody>
                    <a:bodyPr/>
                    <a:lstStyle/>
                    <a:p>
                      <a:pPr algn="ctr"/>
                      <a:r>
                        <a:rPr lang="es-ES" dirty="0"/>
                        <a:t>Aluminio</a:t>
                      </a:r>
                      <a:endParaRPr lang="es-CL" dirty="0"/>
                    </a:p>
                  </a:txBody>
                  <a:tcPr/>
                </a:tc>
                <a:tc>
                  <a:txBody>
                    <a:bodyPr/>
                    <a:lstStyle/>
                    <a:p>
                      <a:pPr algn="ctr"/>
                      <a:r>
                        <a:rPr lang="es-ES" dirty="0"/>
                        <a:t>Cuerpo de la bomba</a:t>
                      </a:r>
                      <a:endParaRPr lang="es-CL" dirty="0"/>
                    </a:p>
                  </a:txBody>
                  <a:tcPr/>
                </a:tc>
                <a:extLst>
                  <a:ext uri="{0D108BD9-81ED-4DB2-BD59-A6C34878D82A}">
                    <a16:rowId xmlns:a16="http://schemas.microsoft.com/office/drawing/2014/main" val="969465244"/>
                  </a:ext>
                </a:extLst>
              </a:tr>
              <a:tr h="370840">
                <a:tc>
                  <a:txBody>
                    <a:bodyPr/>
                    <a:lstStyle/>
                    <a:p>
                      <a:pPr algn="ctr"/>
                      <a:r>
                        <a:rPr lang="es-ES" dirty="0"/>
                        <a:t>Fierro</a:t>
                      </a:r>
                      <a:endParaRPr lang="es-CL" dirty="0"/>
                    </a:p>
                  </a:txBody>
                  <a:tcPr/>
                </a:tc>
                <a:tc>
                  <a:txBody>
                    <a:bodyPr/>
                    <a:lstStyle/>
                    <a:p>
                      <a:pPr algn="ctr"/>
                      <a:r>
                        <a:rPr lang="es-ES" dirty="0"/>
                        <a:t>Engranajes</a:t>
                      </a:r>
                      <a:endParaRPr lang="es-CL" dirty="0"/>
                    </a:p>
                  </a:txBody>
                  <a:tcPr/>
                </a:tc>
                <a:extLst>
                  <a:ext uri="{0D108BD9-81ED-4DB2-BD59-A6C34878D82A}">
                    <a16:rowId xmlns:a16="http://schemas.microsoft.com/office/drawing/2014/main" val="2177692996"/>
                  </a:ext>
                </a:extLst>
              </a:tr>
              <a:tr h="370840">
                <a:tc>
                  <a:txBody>
                    <a:bodyPr/>
                    <a:lstStyle/>
                    <a:p>
                      <a:pPr algn="ctr"/>
                      <a:r>
                        <a:rPr lang="es-ES" dirty="0"/>
                        <a:t>Cobre</a:t>
                      </a:r>
                      <a:endParaRPr lang="es-CL" dirty="0"/>
                    </a:p>
                  </a:txBody>
                  <a:tcPr/>
                </a:tc>
                <a:tc>
                  <a:txBody>
                    <a:bodyPr/>
                    <a:lstStyle/>
                    <a:p>
                      <a:pPr algn="ctr"/>
                      <a:r>
                        <a:rPr lang="es-ES" dirty="0"/>
                        <a:t>Placa de presión de bronce</a:t>
                      </a:r>
                      <a:endParaRPr lang="es-CL" dirty="0"/>
                    </a:p>
                  </a:txBody>
                  <a:tcPr/>
                </a:tc>
                <a:extLst>
                  <a:ext uri="{0D108BD9-81ED-4DB2-BD59-A6C34878D82A}">
                    <a16:rowId xmlns:a16="http://schemas.microsoft.com/office/drawing/2014/main" val="4245151528"/>
                  </a:ext>
                </a:extLst>
              </a:tr>
              <a:tr h="370840">
                <a:tc>
                  <a:txBody>
                    <a:bodyPr/>
                    <a:lstStyle/>
                    <a:p>
                      <a:pPr algn="ctr"/>
                      <a:r>
                        <a:rPr lang="es-ES" dirty="0"/>
                        <a:t>Plomo</a:t>
                      </a:r>
                      <a:endParaRPr lang="es-CL"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a:t>Placa de presión de bronce</a:t>
                      </a:r>
                      <a:endParaRPr lang="es-CL" dirty="0"/>
                    </a:p>
                  </a:txBody>
                  <a:tcPr/>
                </a:tc>
                <a:extLst>
                  <a:ext uri="{0D108BD9-81ED-4DB2-BD59-A6C34878D82A}">
                    <a16:rowId xmlns:a16="http://schemas.microsoft.com/office/drawing/2014/main" val="3751506002"/>
                  </a:ext>
                </a:extLst>
              </a:tr>
              <a:tr h="370840">
                <a:tc>
                  <a:txBody>
                    <a:bodyPr/>
                    <a:lstStyle/>
                    <a:p>
                      <a:pPr algn="ctr"/>
                      <a:r>
                        <a:rPr lang="es-ES" dirty="0"/>
                        <a:t>Silicio</a:t>
                      </a:r>
                      <a:endParaRPr lang="es-CL" dirty="0"/>
                    </a:p>
                  </a:txBody>
                  <a:tcPr/>
                </a:tc>
                <a:tc>
                  <a:txBody>
                    <a:bodyPr/>
                    <a:lstStyle/>
                    <a:p>
                      <a:pPr algn="ctr"/>
                      <a:r>
                        <a:rPr lang="es-ES" dirty="0"/>
                        <a:t>Desgaste</a:t>
                      </a:r>
                      <a:endParaRPr lang="es-CL" dirty="0"/>
                    </a:p>
                  </a:txBody>
                  <a:tcPr/>
                </a:tc>
                <a:extLst>
                  <a:ext uri="{0D108BD9-81ED-4DB2-BD59-A6C34878D82A}">
                    <a16:rowId xmlns:a16="http://schemas.microsoft.com/office/drawing/2014/main" val="3562287953"/>
                  </a:ext>
                </a:extLst>
              </a:tr>
              <a:tr h="370840">
                <a:tc>
                  <a:txBody>
                    <a:bodyPr/>
                    <a:lstStyle/>
                    <a:p>
                      <a:pPr algn="ctr"/>
                      <a:r>
                        <a:rPr lang="es-ES" dirty="0"/>
                        <a:t>Cromo</a:t>
                      </a:r>
                      <a:endParaRPr lang="es-CL" dirty="0"/>
                    </a:p>
                  </a:txBody>
                  <a:tcPr/>
                </a:tc>
                <a:tc>
                  <a:txBody>
                    <a:bodyPr/>
                    <a:lstStyle/>
                    <a:p>
                      <a:pPr algn="ctr"/>
                      <a:r>
                        <a:rPr lang="es-ES" dirty="0"/>
                        <a:t>Paletas de bombas</a:t>
                      </a:r>
                      <a:endParaRPr lang="es-CL" dirty="0"/>
                    </a:p>
                  </a:txBody>
                  <a:tcPr/>
                </a:tc>
                <a:extLst>
                  <a:ext uri="{0D108BD9-81ED-4DB2-BD59-A6C34878D82A}">
                    <a16:rowId xmlns:a16="http://schemas.microsoft.com/office/drawing/2014/main" val="1632182647"/>
                  </a:ext>
                </a:extLst>
              </a:tr>
            </a:tbl>
          </a:graphicData>
        </a:graphic>
      </p:graphicFrame>
    </p:spTree>
    <p:extLst>
      <p:ext uri="{BB962C8B-B14F-4D97-AF65-F5344CB8AC3E}">
        <p14:creationId xmlns:p14="http://schemas.microsoft.com/office/powerpoint/2010/main" val="1039987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Espectrométrico</a:t>
            </a:r>
          </a:p>
        </p:txBody>
      </p:sp>
      <p:sp>
        <p:nvSpPr>
          <p:cNvPr id="3" name="2 Marcador de contenido"/>
          <p:cNvSpPr>
            <a:spLocks noGrp="1"/>
          </p:cNvSpPr>
          <p:nvPr>
            <p:ph idx="1"/>
          </p:nvPr>
        </p:nvSpPr>
        <p:spPr/>
        <p:txBody>
          <a:bodyPr>
            <a:normAutofit/>
          </a:bodyPr>
          <a:lstStyle/>
          <a:p>
            <a:pPr marL="0" indent="0" algn="just">
              <a:buNone/>
            </a:pPr>
            <a:r>
              <a:rPr lang="es-ES" dirty="0"/>
              <a:t>Existe una correlación entre la proporción de un componente de la máquina y la proporción de aumento de desgaste encontrados en el análisis de la muestra. </a:t>
            </a:r>
          </a:p>
          <a:p>
            <a:pPr marL="0" indent="0" algn="just">
              <a:buNone/>
            </a:pPr>
            <a:r>
              <a:rPr lang="es-ES" dirty="0"/>
              <a:t>Si un rodamiento tiene su aleación, fierro en un 80%, carbono en un 15% y cromo en un 5% y si los desgastes de fierro, carbono y cromo están en la misma proporción en la muestra de aceite, entonces existe una alta probabilidad de desgaste en rodamientos.</a:t>
            </a:r>
            <a:endParaRPr lang="es-CL" sz="24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33</a:t>
            </a:fld>
            <a:endParaRPr lang="es-ES_tradnl"/>
          </a:p>
        </p:txBody>
      </p:sp>
    </p:spTree>
    <p:extLst>
      <p:ext uri="{BB962C8B-B14F-4D97-AF65-F5344CB8AC3E}">
        <p14:creationId xmlns:p14="http://schemas.microsoft.com/office/powerpoint/2010/main" val="3889459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infrarrojo</a:t>
            </a:r>
          </a:p>
        </p:txBody>
      </p:sp>
      <p:sp>
        <p:nvSpPr>
          <p:cNvPr id="3" name="2 Marcador de contenido"/>
          <p:cNvSpPr>
            <a:spLocks noGrp="1"/>
          </p:cNvSpPr>
          <p:nvPr>
            <p:ph idx="1"/>
          </p:nvPr>
        </p:nvSpPr>
        <p:spPr/>
        <p:txBody>
          <a:bodyPr>
            <a:normAutofit/>
          </a:bodyPr>
          <a:lstStyle/>
          <a:p>
            <a:pPr marL="0" indent="0" algn="just">
              <a:buNone/>
            </a:pPr>
            <a:r>
              <a:rPr lang="es-CL" sz="2000" dirty="0"/>
              <a:t>Es una forma de espectroscopia de absorción. Esta técnica no es una técnica de absorción atómica para detectar elementos específicos, sino que detecta combinaciones o grupos de átomos denominamos grupos funcionales. Los diferentes grupos funcionales permiten determinar las propiedades del material y su comportamiento esperado.</a:t>
            </a:r>
          </a:p>
          <a:p>
            <a:pPr marL="0" indent="0" algn="just">
              <a:buNone/>
            </a:pPr>
            <a:r>
              <a:rPr lang="es-CL" sz="2000" dirty="0"/>
              <a:t>Cada grupo absorbe cierta longitudes de onda infrarrojas. Por lo tanto, cuando se dirige una longitud de onda adecuada y se mide su absorción, se puede cuantificar la presencia de un grupo funcional en el aceite.</a:t>
            </a:r>
          </a:p>
          <a:p>
            <a:pPr marL="0" indent="0" algn="just">
              <a:buNone/>
            </a:pPr>
            <a:r>
              <a:rPr lang="es-CL" sz="2000" dirty="0"/>
              <a:t>Se ejecuta rápidamente y es capaz de detectar simultáneamente varios parámetros, incluyendo agua, combustible, glicol, oxidación, hollín y algunos aditivos. </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34</a:t>
            </a:fld>
            <a:endParaRPr lang="es-ES_tradnl"/>
          </a:p>
        </p:txBody>
      </p:sp>
    </p:spTree>
    <p:extLst>
      <p:ext uri="{BB962C8B-B14F-4D97-AF65-F5344CB8AC3E}">
        <p14:creationId xmlns:p14="http://schemas.microsoft.com/office/powerpoint/2010/main" val="3183400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infrarrojo</a:t>
            </a:r>
          </a:p>
        </p:txBody>
      </p:sp>
      <p:sp>
        <p:nvSpPr>
          <p:cNvPr id="3" name="2 Marcador de contenido"/>
          <p:cNvSpPr>
            <a:spLocks noGrp="1"/>
          </p:cNvSpPr>
          <p:nvPr>
            <p:ph idx="1"/>
          </p:nvPr>
        </p:nvSpPr>
        <p:spPr/>
        <p:txBody>
          <a:bodyPr>
            <a:normAutofit/>
          </a:bodyPr>
          <a:lstStyle/>
          <a:p>
            <a:pPr algn="just"/>
            <a:r>
              <a:rPr lang="es-CL" sz="2000" dirty="0"/>
              <a:t>Una pequeña muestra de aceite es colocada en una celda infrarroja.</a:t>
            </a:r>
          </a:p>
          <a:p>
            <a:pPr algn="just"/>
            <a:r>
              <a:rPr lang="es-CL" sz="2000" dirty="0"/>
              <a:t>Se hace un barrido con longitudes de onda de 4000 cm</a:t>
            </a:r>
            <a:r>
              <a:rPr lang="es-CL" sz="2000" baseline="30000" dirty="0"/>
              <a:t>-1 </a:t>
            </a:r>
            <a:r>
              <a:rPr lang="es-CL" sz="2000" dirty="0"/>
              <a:t>a 600 cm</a:t>
            </a:r>
            <a:r>
              <a:rPr lang="es-CL" sz="2000" baseline="30000" dirty="0"/>
              <a:t>-1 </a:t>
            </a:r>
            <a:r>
              <a:rPr lang="es-CL" sz="2000" dirty="0"/>
              <a:t>(número de onda).</a:t>
            </a:r>
          </a:p>
          <a:p>
            <a:pPr algn="just"/>
            <a:r>
              <a:rPr lang="es-CL" sz="2000" dirty="0"/>
              <a:t>Se mide la luz absorbida como la diferencia entre la luz de entrada y la de salida. Esto se conoce como es espectro infrarrojo de la muestra. </a:t>
            </a:r>
          </a:p>
          <a:p>
            <a:pPr algn="just"/>
            <a:r>
              <a:rPr lang="es-CL" sz="2000" dirty="0"/>
              <a:t>Los </a:t>
            </a:r>
            <a:r>
              <a:rPr lang="es-CL" sz="2000" dirty="0" err="1"/>
              <a:t>peaks</a:t>
            </a:r>
            <a:r>
              <a:rPr lang="es-CL" sz="2000" dirty="0"/>
              <a:t> en el espectro (frecuencias de resonancia) indican la presencia de cierto grupo funcional. </a:t>
            </a:r>
          </a:p>
          <a:p>
            <a:pPr marL="0" indent="0">
              <a:buNone/>
            </a:pPr>
            <a:br>
              <a:rPr lang="es-CL" sz="2000" dirty="0"/>
            </a:br>
            <a:endParaRPr lang="es-CL" sz="20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35</a:t>
            </a:fld>
            <a:endParaRPr lang="es-ES_tradnl"/>
          </a:p>
        </p:txBody>
      </p:sp>
    </p:spTree>
    <p:extLst>
      <p:ext uri="{BB962C8B-B14F-4D97-AF65-F5344CB8AC3E}">
        <p14:creationId xmlns:p14="http://schemas.microsoft.com/office/powerpoint/2010/main" val="1160881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Análisis infrarrojo</a:t>
            </a:r>
          </a:p>
        </p:txBody>
      </p:sp>
      <p:sp>
        <p:nvSpPr>
          <p:cNvPr id="4" name="Slide Number Placeholder 3"/>
          <p:cNvSpPr>
            <a:spLocks noGrp="1"/>
          </p:cNvSpPr>
          <p:nvPr>
            <p:ph type="sldNum" sz="quarter" idx="12"/>
          </p:nvPr>
        </p:nvSpPr>
        <p:spPr/>
        <p:txBody>
          <a:bodyPr/>
          <a:lstStyle/>
          <a:p>
            <a:fld id="{ED3C9F24-97CD-894E-963C-61E4D5D33747}" type="slidenum">
              <a:rPr lang="es-ES_tradnl" smtClean="0"/>
              <a:t>36</a:t>
            </a:fld>
            <a:endParaRPr lang="es-ES_tradnl"/>
          </a:p>
        </p:txBody>
      </p:sp>
      <p:pic>
        <p:nvPicPr>
          <p:cNvPr id="5122" name="Picture 2" descr="moleculas comunes medidas con ftir EspectrometrÃ­a infrarroja por Transformadas de Fouri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7168" y="2420750"/>
            <a:ext cx="5574528" cy="3590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20955" y="1690690"/>
            <a:ext cx="6904140" cy="646331"/>
          </a:xfrm>
          <a:prstGeom prst="rect">
            <a:avLst/>
          </a:prstGeom>
          <a:noFill/>
        </p:spPr>
        <p:txBody>
          <a:bodyPr wrap="square" rtlCol="0">
            <a:spAutoFit/>
          </a:bodyPr>
          <a:lstStyle/>
          <a:p>
            <a:r>
              <a:rPr lang="es-CL" dirty="0"/>
              <a:t>Frecuencias típicas de resonancia (vibración) de las moléculas más comunes encontradas en lubricantes</a:t>
            </a:r>
          </a:p>
        </p:txBody>
      </p:sp>
    </p:spTree>
    <p:extLst>
      <p:ext uri="{BB962C8B-B14F-4D97-AF65-F5344CB8AC3E}">
        <p14:creationId xmlns:p14="http://schemas.microsoft.com/office/powerpoint/2010/main" val="3930870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infrarrojo</a:t>
            </a:r>
          </a:p>
        </p:txBody>
      </p:sp>
      <p:sp>
        <p:nvSpPr>
          <p:cNvPr id="3" name="2 Marcador de contenido"/>
          <p:cNvSpPr>
            <a:spLocks noGrp="1"/>
          </p:cNvSpPr>
          <p:nvPr>
            <p:ph idx="1"/>
          </p:nvPr>
        </p:nvSpPr>
        <p:spPr>
          <a:xfrm>
            <a:off x="2152650" y="1547330"/>
            <a:ext cx="7886700" cy="4351338"/>
          </a:xfrm>
        </p:spPr>
        <p:txBody>
          <a:bodyPr>
            <a:normAutofit/>
          </a:bodyPr>
          <a:lstStyle/>
          <a:p>
            <a:pPr marL="0" indent="0" algn="just">
              <a:buNone/>
            </a:pPr>
            <a:r>
              <a:rPr lang="es-CL" sz="2000" dirty="0"/>
              <a:t>Este tipo de análisis es especialmente útil cuando se utiliza una técnica diferencial, que compara el aceite usado con uno de referencia. Por lo tanto, se requiere de un aceite de referencia no usado, de la misma marca, grado de viscosidad y lote de fabricación.</a:t>
            </a:r>
          </a:p>
          <a:p>
            <a:pPr marL="0" indent="0" algn="just">
              <a:buNone/>
            </a:pPr>
            <a:endParaRPr lang="es-CL" sz="2000" dirty="0"/>
          </a:p>
          <a:p>
            <a:pPr marL="0" indent="0">
              <a:buNone/>
            </a:pPr>
            <a:br>
              <a:rPr lang="es-CL" sz="2000" dirty="0"/>
            </a:br>
            <a:endParaRPr lang="es-CL" sz="20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37</a:t>
            </a:fld>
            <a:endParaRPr lang="es-ES_tradnl"/>
          </a:p>
        </p:txBody>
      </p:sp>
      <p:pic>
        <p:nvPicPr>
          <p:cNvPr id="7170" name="Picture 2" descr="espectro diferencial infrarrojo EspectrometrÃ­a infrarroja por Transformadas de Four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8675" y="2756648"/>
            <a:ext cx="4808247" cy="351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6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err="1"/>
              <a:t>Ferrografía</a:t>
            </a:r>
            <a:r>
              <a:rPr lang="es-CL" dirty="0"/>
              <a:t> analítica</a:t>
            </a:r>
            <a:br>
              <a:rPr lang="es-CL" dirty="0"/>
            </a:br>
            <a:endParaRPr lang="es-CL" dirty="0"/>
          </a:p>
        </p:txBody>
      </p:sp>
      <p:sp>
        <p:nvSpPr>
          <p:cNvPr id="3" name="2 Marcador de contenido"/>
          <p:cNvSpPr>
            <a:spLocks noGrp="1"/>
          </p:cNvSpPr>
          <p:nvPr>
            <p:ph idx="1"/>
          </p:nvPr>
        </p:nvSpPr>
        <p:spPr/>
        <p:txBody>
          <a:bodyPr>
            <a:normAutofit/>
          </a:bodyPr>
          <a:lstStyle/>
          <a:p>
            <a:pPr marL="0" indent="0" algn="just">
              <a:buNone/>
            </a:pPr>
            <a:r>
              <a:rPr lang="es-CL" sz="2400" dirty="0"/>
              <a:t>Para realizar la prueba de </a:t>
            </a:r>
            <a:r>
              <a:rPr lang="es-CL" sz="2400" dirty="0" err="1"/>
              <a:t>ferrografía</a:t>
            </a:r>
            <a:r>
              <a:rPr lang="es-CL" sz="2400" dirty="0"/>
              <a:t> analítica los sólidos suspendidos en el lubricante son separados y sistemáticamente depositados sobre un portaobjeto de vidrio.</a:t>
            </a:r>
          </a:p>
          <a:p>
            <a:pPr marL="0" indent="0" algn="just">
              <a:buNone/>
            </a:pPr>
            <a:r>
              <a:rPr lang="es-CL" sz="2400" dirty="0"/>
              <a:t>El portaobjeto es examinado bajo un microscopio para distinguir las partículas de desgaste ferromagnéticas y no ferromagnéticas por su tamaño, concentración, composición, morfología y condición de la superficie.</a:t>
            </a:r>
          </a:p>
          <a:p>
            <a:pPr marL="0" indent="0" algn="just">
              <a:buNone/>
            </a:pPr>
            <a:r>
              <a:rPr lang="es-CL" sz="2400" dirty="0"/>
              <a:t>Este examen detallado, en efecto, descubre el misterio que se encuentra detrás de un desgaste anormal señalando el componente que se está desgastando, cómo se generó y, a menudo, la causa raíz.</a:t>
            </a:r>
          </a:p>
          <a:p>
            <a:pPr marL="0" indent="0" algn="just">
              <a:buNone/>
            </a:pPr>
            <a:endParaRPr lang="es-CL" sz="2400"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38</a:t>
            </a:fld>
            <a:endParaRPr lang="es-ES_tradnl"/>
          </a:p>
        </p:txBody>
      </p:sp>
    </p:spTree>
    <p:extLst>
      <p:ext uri="{BB962C8B-B14F-4D97-AF65-F5344CB8AC3E}">
        <p14:creationId xmlns:p14="http://schemas.microsoft.com/office/powerpoint/2010/main" val="44556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err="1"/>
              <a:t>Ferrografía</a:t>
            </a:r>
            <a:r>
              <a:rPr lang="es-CL" dirty="0"/>
              <a:t> analítica</a:t>
            </a:r>
            <a:br>
              <a:rPr lang="es-CL" dirty="0"/>
            </a:br>
            <a:endParaRPr lang="es-CL"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39</a:t>
            </a:fld>
            <a:endParaRPr lang="es-ES_tradnl"/>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48412" y="1199885"/>
            <a:ext cx="3405188" cy="4871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2286001" y="1476993"/>
            <a:ext cx="3826932" cy="5324535"/>
          </a:xfrm>
          <a:prstGeom prst="rect">
            <a:avLst/>
          </a:prstGeom>
          <a:noFill/>
        </p:spPr>
        <p:txBody>
          <a:bodyPr wrap="square" rtlCol="0">
            <a:spAutoFit/>
          </a:bodyPr>
          <a:lstStyle/>
          <a:p>
            <a:pPr algn="just"/>
            <a:r>
              <a:rPr lang="es-CL" sz="2000" dirty="0"/>
              <a:t>El lubricante se diluye para facilitar el asentamiento y adhesión de las partículas. La muestra diluida fluye sobre un portaobjeto de vidrio especialmente diseñado para la prueba llamado </a:t>
            </a:r>
            <a:r>
              <a:rPr lang="es-CL" sz="2000" dirty="0" err="1"/>
              <a:t>ferrograma</a:t>
            </a:r>
            <a:r>
              <a:rPr lang="es-CL" sz="2000" dirty="0"/>
              <a:t>. El </a:t>
            </a:r>
            <a:r>
              <a:rPr lang="es-CL" sz="2000" dirty="0" err="1"/>
              <a:t>ferrograma</a:t>
            </a:r>
            <a:r>
              <a:rPr lang="es-CL" sz="2000" dirty="0"/>
              <a:t> está colocado sobre un cilindro magnético, el cual atrae las partículas ferromagnéticas contenidas en el lubricante.</a:t>
            </a:r>
          </a:p>
          <a:p>
            <a:pPr algn="just"/>
            <a:endParaRPr lang="es-CL" sz="2000" dirty="0"/>
          </a:p>
          <a:p>
            <a:pPr algn="just"/>
            <a:r>
              <a:rPr lang="es-CL" sz="2000" dirty="0"/>
              <a:t>Las partículas ferromagnéticas depositadas sirven como dique de contención para retener las partículas no ferromagnéticas.</a:t>
            </a:r>
          </a:p>
        </p:txBody>
      </p:sp>
    </p:spTree>
    <p:extLst>
      <p:ext uri="{BB962C8B-B14F-4D97-AF65-F5344CB8AC3E}">
        <p14:creationId xmlns:p14="http://schemas.microsoft.com/office/powerpoint/2010/main" val="68026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Análisis de aceite</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4</a:t>
            </a:fld>
            <a:endParaRPr lang="es-ES_tradnl" dirty="0"/>
          </a:p>
        </p:txBody>
      </p:sp>
      <p:grpSp>
        <p:nvGrpSpPr>
          <p:cNvPr id="10" name="9 Grupo"/>
          <p:cNvGrpSpPr/>
          <p:nvPr/>
        </p:nvGrpSpPr>
        <p:grpSpPr>
          <a:xfrm>
            <a:off x="3783265" y="2243455"/>
            <a:ext cx="1440000" cy="3429731"/>
            <a:chOff x="4151842" y="2220809"/>
            <a:chExt cx="1440000" cy="3429731"/>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369" b="-1"/>
            <a:stretch/>
          </p:blipFill>
          <p:spPr bwMode="auto">
            <a:xfrm>
              <a:off x="4151842" y="2220809"/>
              <a:ext cx="1440000" cy="85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8042"/>
            <a:stretch/>
          </p:blipFill>
          <p:spPr bwMode="auto">
            <a:xfrm>
              <a:off x="4151842" y="3505689"/>
              <a:ext cx="1440000" cy="85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36146"/>
            <a:stretch/>
          </p:blipFill>
          <p:spPr bwMode="auto">
            <a:xfrm>
              <a:off x="4151842" y="4798789"/>
              <a:ext cx="1440000" cy="85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7 CuadroTexto"/>
          <p:cNvSpPr txBox="1"/>
          <p:nvPr/>
        </p:nvSpPr>
        <p:spPr>
          <a:xfrm>
            <a:off x="5134743" y="1753848"/>
            <a:ext cx="2343462" cy="461665"/>
          </a:xfrm>
          <a:prstGeom prst="rect">
            <a:avLst/>
          </a:prstGeom>
          <a:noFill/>
        </p:spPr>
        <p:txBody>
          <a:bodyPr wrap="none" rtlCol="0">
            <a:spAutoFit/>
          </a:bodyPr>
          <a:lstStyle/>
          <a:p>
            <a:r>
              <a:rPr lang="es-CL" sz="2400" b="1" dirty="0"/>
              <a:t>Contaminación</a:t>
            </a:r>
          </a:p>
        </p:txBody>
      </p:sp>
      <p:sp>
        <p:nvSpPr>
          <p:cNvPr id="12" name="11 CuadroTexto"/>
          <p:cNvSpPr txBox="1"/>
          <p:nvPr/>
        </p:nvSpPr>
        <p:spPr>
          <a:xfrm>
            <a:off x="4384377" y="3095639"/>
            <a:ext cx="3970574" cy="461665"/>
          </a:xfrm>
          <a:prstGeom prst="rect">
            <a:avLst/>
          </a:prstGeom>
          <a:noFill/>
        </p:spPr>
        <p:txBody>
          <a:bodyPr wrap="none" rtlCol="0">
            <a:spAutoFit/>
          </a:bodyPr>
          <a:lstStyle/>
          <a:p>
            <a:r>
              <a:rPr lang="es-CL" sz="2400" b="1" dirty="0"/>
              <a:t>Degradación del lubricante</a:t>
            </a:r>
          </a:p>
        </p:txBody>
      </p:sp>
      <p:sp>
        <p:nvSpPr>
          <p:cNvPr id="13" name="12 CuadroTexto"/>
          <p:cNvSpPr txBox="1"/>
          <p:nvPr/>
        </p:nvSpPr>
        <p:spPr>
          <a:xfrm>
            <a:off x="5023558" y="4380086"/>
            <a:ext cx="2548070" cy="461665"/>
          </a:xfrm>
          <a:prstGeom prst="rect">
            <a:avLst/>
          </a:prstGeom>
          <a:noFill/>
        </p:spPr>
        <p:txBody>
          <a:bodyPr wrap="none" rtlCol="0">
            <a:spAutoFit/>
          </a:bodyPr>
          <a:lstStyle/>
          <a:p>
            <a:r>
              <a:rPr lang="es-CL" sz="2400" b="1" dirty="0"/>
              <a:t>Desgaste y fatiga</a:t>
            </a:r>
          </a:p>
        </p:txBody>
      </p:sp>
      <p:sp>
        <p:nvSpPr>
          <p:cNvPr id="14" name="13 CuadroTexto"/>
          <p:cNvSpPr txBox="1"/>
          <p:nvPr/>
        </p:nvSpPr>
        <p:spPr>
          <a:xfrm>
            <a:off x="5134743" y="5688004"/>
            <a:ext cx="2407582" cy="461665"/>
          </a:xfrm>
          <a:prstGeom prst="rect">
            <a:avLst/>
          </a:prstGeom>
          <a:noFill/>
        </p:spPr>
        <p:txBody>
          <a:bodyPr wrap="none" rtlCol="0">
            <a:spAutoFit/>
          </a:bodyPr>
          <a:lstStyle/>
          <a:p>
            <a:r>
              <a:rPr lang="es-CL" sz="2400" b="1" dirty="0"/>
              <a:t>Falla del equipo</a:t>
            </a:r>
          </a:p>
        </p:txBody>
      </p:sp>
      <p:sp>
        <p:nvSpPr>
          <p:cNvPr id="9" name="8 Flecha abajo"/>
          <p:cNvSpPr/>
          <p:nvPr/>
        </p:nvSpPr>
        <p:spPr>
          <a:xfrm>
            <a:off x="5879810" y="2243454"/>
            <a:ext cx="457200" cy="937258"/>
          </a:xfrm>
          <a:prstGeom prst="downArrow">
            <a:avLst/>
          </a:prstGeom>
          <a:solidFill>
            <a:srgbClr val="E63329"/>
          </a:solidFill>
          <a:ln>
            <a:solidFill>
              <a:srgbClr val="E633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15 Flecha abajo"/>
          <p:cNvSpPr/>
          <p:nvPr/>
        </p:nvSpPr>
        <p:spPr>
          <a:xfrm>
            <a:off x="5879810" y="3551460"/>
            <a:ext cx="457200" cy="937258"/>
          </a:xfrm>
          <a:prstGeom prst="downArrow">
            <a:avLst/>
          </a:prstGeom>
          <a:solidFill>
            <a:srgbClr val="E63329"/>
          </a:solidFill>
          <a:ln>
            <a:solidFill>
              <a:srgbClr val="E633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16 Flecha abajo"/>
          <p:cNvSpPr/>
          <p:nvPr/>
        </p:nvSpPr>
        <p:spPr>
          <a:xfrm>
            <a:off x="5879810" y="4821434"/>
            <a:ext cx="457200" cy="937258"/>
          </a:xfrm>
          <a:prstGeom prst="downArrow">
            <a:avLst/>
          </a:prstGeom>
          <a:solidFill>
            <a:srgbClr val="E63329"/>
          </a:solidFill>
          <a:ln>
            <a:solidFill>
              <a:srgbClr val="E633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CuadroTexto"/>
          <p:cNvSpPr txBox="1"/>
          <p:nvPr/>
        </p:nvSpPr>
        <p:spPr>
          <a:xfrm>
            <a:off x="6591011" y="2207664"/>
            <a:ext cx="2149563" cy="923330"/>
          </a:xfrm>
          <a:prstGeom prst="rect">
            <a:avLst/>
          </a:prstGeom>
          <a:noFill/>
        </p:spPr>
        <p:txBody>
          <a:bodyPr wrap="none" rtlCol="0">
            <a:spAutoFit/>
          </a:bodyPr>
          <a:lstStyle/>
          <a:p>
            <a:r>
              <a:rPr lang="es-CL" dirty="0">
                <a:solidFill>
                  <a:srgbClr val="FF0000"/>
                </a:solidFill>
              </a:rPr>
              <a:t>Proceso</a:t>
            </a:r>
          </a:p>
          <a:p>
            <a:r>
              <a:rPr lang="es-CL" dirty="0">
                <a:solidFill>
                  <a:srgbClr val="FF0000"/>
                </a:solidFill>
              </a:rPr>
              <a:t>Ambiente</a:t>
            </a:r>
          </a:p>
          <a:p>
            <a:r>
              <a:rPr lang="es-CL" dirty="0">
                <a:solidFill>
                  <a:srgbClr val="FF0000"/>
                </a:solidFill>
              </a:rPr>
              <a:t>Relleno equivocado</a:t>
            </a:r>
          </a:p>
        </p:txBody>
      </p:sp>
      <p:sp>
        <p:nvSpPr>
          <p:cNvPr id="20" name="19 CuadroTexto"/>
          <p:cNvSpPr txBox="1"/>
          <p:nvPr/>
        </p:nvSpPr>
        <p:spPr>
          <a:xfrm>
            <a:off x="6591011" y="3492544"/>
            <a:ext cx="2531527" cy="923330"/>
          </a:xfrm>
          <a:prstGeom prst="rect">
            <a:avLst/>
          </a:prstGeom>
          <a:noFill/>
        </p:spPr>
        <p:txBody>
          <a:bodyPr wrap="none" rtlCol="0">
            <a:spAutoFit/>
          </a:bodyPr>
          <a:lstStyle/>
          <a:p>
            <a:r>
              <a:rPr lang="es-CL" dirty="0">
                <a:solidFill>
                  <a:srgbClr val="FF0000"/>
                </a:solidFill>
              </a:rPr>
              <a:t>Oxidación</a:t>
            </a:r>
          </a:p>
          <a:p>
            <a:r>
              <a:rPr lang="es-CL" dirty="0">
                <a:solidFill>
                  <a:srgbClr val="FF0000"/>
                </a:solidFill>
              </a:rPr>
              <a:t>Agotamiento del aditivo</a:t>
            </a:r>
          </a:p>
          <a:p>
            <a:r>
              <a:rPr lang="es-CL" dirty="0">
                <a:solidFill>
                  <a:srgbClr val="FF0000"/>
                </a:solidFill>
              </a:rPr>
              <a:t>Degradación térmica</a:t>
            </a:r>
          </a:p>
        </p:txBody>
      </p:sp>
      <p:sp>
        <p:nvSpPr>
          <p:cNvPr id="21" name="20 CuadroTexto"/>
          <p:cNvSpPr txBox="1"/>
          <p:nvPr/>
        </p:nvSpPr>
        <p:spPr>
          <a:xfrm>
            <a:off x="6591010" y="4835362"/>
            <a:ext cx="2183162" cy="923330"/>
          </a:xfrm>
          <a:prstGeom prst="rect">
            <a:avLst/>
          </a:prstGeom>
          <a:noFill/>
        </p:spPr>
        <p:txBody>
          <a:bodyPr wrap="none" rtlCol="0">
            <a:spAutoFit/>
          </a:bodyPr>
          <a:lstStyle/>
          <a:p>
            <a:r>
              <a:rPr lang="es-CL" dirty="0">
                <a:solidFill>
                  <a:srgbClr val="FF0000"/>
                </a:solidFill>
              </a:rPr>
              <a:t>Abrasión y adhesión</a:t>
            </a:r>
          </a:p>
          <a:p>
            <a:r>
              <a:rPr lang="es-CL" dirty="0">
                <a:solidFill>
                  <a:srgbClr val="FF0000"/>
                </a:solidFill>
              </a:rPr>
              <a:t>Erosión y cavitación</a:t>
            </a:r>
          </a:p>
          <a:p>
            <a:r>
              <a:rPr lang="es-CL" dirty="0">
                <a:solidFill>
                  <a:srgbClr val="FF0000"/>
                </a:solidFill>
              </a:rPr>
              <a:t>Corrosión</a:t>
            </a:r>
          </a:p>
        </p:txBody>
      </p:sp>
    </p:spTree>
    <p:extLst>
      <p:ext uri="{BB962C8B-B14F-4D97-AF65-F5344CB8AC3E}">
        <p14:creationId xmlns:p14="http://schemas.microsoft.com/office/powerpoint/2010/main" val="1735873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Ejemplos de desgaste</a:t>
            </a:r>
            <a:br>
              <a:rPr lang="es-CL" dirty="0"/>
            </a:br>
            <a:endParaRPr lang="es-CL"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40</a:t>
            </a:fld>
            <a:endParaRPr lang="es-ES_tradnl"/>
          </a:p>
        </p:txBody>
      </p:sp>
      <p:graphicFrame>
        <p:nvGraphicFramePr>
          <p:cNvPr id="12" name="Tabla 11"/>
          <p:cNvGraphicFramePr>
            <a:graphicFrameLocks noGrp="1"/>
          </p:cNvGraphicFramePr>
          <p:nvPr/>
        </p:nvGraphicFramePr>
        <p:xfrm>
          <a:off x="1891554" y="1881093"/>
          <a:ext cx="7628963" cy="3343578"/>
        </p:xfrm>
        <a:graphic>
          <a:graphicData uri="http://schemas.openxmlformats.org/drawingml/2006/table">
            <a:tbl>
              <a:tblPr firstRow="1" bandRow="1">
                <a:tableStyleId>{69012ECD-51FC-41F1-AA8D-1B2483CD663E}</a:tableStyleId>
              </a:tblPr>
              <a:tblGrid>
                <a:gridCol w="3488059">
                  <a:extLst>
                    <a:ext uri="{9D8B030D-6E8A-4147-A177-3AD203B41FA5}">
                      <a16:colId xmlns:a16="http://schemas.microsoft.com/office/drawing/2014/main" val="1726129794"/>
                    </a:ext>
                  </a:extLst>
                </a:gridCol>
                <a:gridCol w="2177635">
                  <a:extLst>
                    <a:ext uri="{9D8B030D-6E8A-4147-A177-3AD203B41FA5}">
                      <a16:colId xmlns:a16="http://schemas.microsoft.com/office/drawing/2014/main" val="2589425624"/>
                    </a:ext>
                  </a:extLst>
                </a:gridCol>
                <a:gridCol w="1963269">
                  <a:extLst>
                    <a:ext uri="{9D8B030D-6E8A-4147-A177-3AD203B41FA5}">
                      <a16:colId xmlns:a16="http://schemas.microsoft.com/office/drawing/2014/main" val="1268031318"/>
                    </a:ext>
                  </a:extLst>
                </a:gridCol>
              </a:tblGrid>
              <a:tr h="458695">
                <a:tc>
                  <a:txBody>
                    <a:bodyPr/>
                    <a:lstStyle/>
                    <a:p>
                      <a:pPr algn="ctr"/>
                      <a:r>
                        <a:rPr lang="es-ES" dirty="0"/>
                        <a:t>Anatomía</a:t>
                      </a:r>
                      <a:endParaRPr lang="es-CL" dirty="0"/>
                    </a:p>
                  </a:txBody>
                  <a:tcPr/>
                </a:tc>
                <a:tc>
                  <a:txBody>
                    <a:bodyPr/>
                    <a:lstStyle/>
                    <a:p>
                      <a:pPr algn="ctr"/>
                      <a:r>
                        <a:rPr lang="es-ES" dirty="0"/>
                        <a:t>Característica</a:t>
                      </a:r>
                      <a:endParaRPr lang="es-CL" dirty="0"/>
                    </a:p>
                  </a:txBody>
                  <a:tcPr/>
                </a:tc>
                <a:tc>
                  <a:txBody>
                    <a:bodyPr/>
                    <a:lstStyle/>
                    <a:p>
                      <a:pPr algn="ctr"/>
                      <a:r>
                        <a:rPr lang="es-ES" dirty="0"/>
                        <a:t>Causa</a:t>
                      </a:r>
                      <a:endParaRPr lang="es-CL" dirty="0"/>
                    </a:p>
                  </a:txBody>
                  <a:tcPr/>
                </a:tc>
                <a:extLst>
                  <a:ext uri="{0D108BD9-81ED-4DB2-BD59-A6C34878D82A}">
                    <a16:rowId xmlns:a16="http://schemas.microsoft.com/office/drawing/2014/main" val="1361482749"/>
                  </a:ext>
                </a:extLst>
              </a:tr>
              <a:tr h="2884883">
                <a:tc>
                  <a:txBody>
                    <a:bodyPr/>
                    <a:lstStyle/>
                    <a:p>
                      <a:endParaRPr lang="es-CL" dirty="0"/>
                    </a:p>
                  </a:txBody>
                  <a:tcPr/>
                </a:tc>
                <a:tc>
                  <a:txBody>
                    <a:bodyPr/>
                    <a:lstStyle/>
                    <a:p>
                      <a:pPr algn="just"/>
                      <a:r>
                        <a:rPr lang="es-ES" dirty="0"/>
                        <a:t>Forma de plaquetas (bidimensional) y una topografía más suave.</a:t>
                      </a:r>
                      <a:endParaRPr lang="es-CL" dirty="0"/>
                    </a:p>
                  </a:txBody>
                  <a:tcPr anchor="ctr"/>
                </a:tc>
                <a:tc>
                  <a:txBody>
                    <a:bodyPr/>
                    <a:lstStyle/>
                    <a:p>
                      <a:pPr algn="just"/>
                      <a:r>
                        <a:rPr lang="es-CL" dirty="0"/>
                        <a:t>Desgaste por frotamiento (asentamiento)</a:t>
                      </a:r>
                    </a:p>
                  </a:txBody>
                  <a:tcPr anchor="ctr"/>
                </a:tc>
                <a:extLst>
                  <a:ext uri="{0D108BD9-81ED-4DB2-BD59-A6C34878D82A}">
                    <a16:rowId xmlns:a16="http://schemas.microsoft.com/office/drawing/2014/main" val="1328182734"/>
                  </a:ext>
                </a:extLst>
              </a:tr>
            </a:tbl>
          </a:graphicData>
        </a:graphic>
      </p:graphicFrame>
      <p:pic>
        <p:nvPicPr>
          <p:cNvPr id="15" name="Imagen 14"/>
          <p:cNvPicPr>
            <a:picLocks noChangeAspect="1"/>
          </p:cNvPicPr>
          <p:nvPr/>
        </p:nvPicPr>
        <p:blipFill>
          <a:blip r:embed="rId2"/>
          <a:stretch>
            <a:fillRect/>
          </a:stretch>
        </p:blipFill>
        <p:spPr>
          <a:xfrm>
            <a:off x="2039072" y="2740492"/>
            <a:ext cx="3249830" cy="2139079"/>
          </a:xfrm>
          <a:prstGeom prst="rect">
            <a:avLst/>
          </a:prstGeom>
        </p:spPr>
      </p:pic>
    </p:spTree>
    <p:extLst>
      <p:ext uri="{BB962C8B-B14F-4D97-AF65-F5344CB8AC3E}">
        <p14:creationId xmlns:p14="http://schemas.microsoft.com/office/powerpoint/2010/main" val="3474721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Ejemplos de desgaste</a:t>
            </a:r>
            <a:br>
              <a:rPr lang="es-CL" dirty="0"/>
            </a:br>
            <a:endParaRPr lang="es-CL"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41</a:t>
            </a:fld>
            <a:endParaRPr lang="es-ES_tradnl"/>
          </a:p>
        </p:txBody>
      </p:sp>
      <p:graphicFrame>
        <p:nvGraphicFramePr>
          <p:cNvPr id="12" name="Tabla 11"/>
          <p:cNvGraphicFramePr>
            <a:graphicFrameLocks noGrp="1"/>
          </p:cNvGraphicFramePr>
          <p:nvPr/>
        </p:nvGraphicFramePr>
        <p:xfrm>
          <a:off x="1891554" y="1881093"/>
          <a:ext cx="7628963" cy="3343578"/>
        </p:xfrm>
        <a:graphic>
          <a:graphicData uri="http://schemas.openxmlformats.org/drawingml/2006/table">
            <a:tbl>
              <a:tblPr firstRow="1" bandRow="1">
                <a:tableStyleId>{69012ECD-51FC-41F1-AA8D-1B2483CD663E}</a:tableStyleId>
              </a:tblPr>
              <a:tblGrid>
                <a:gridCol w="3488059">
                  <a:extLst>
                    <a:ext uri="{9D8B030D-6E8A-4147-A177-3AD203B41FA5}">
                      <a16:colId xmlns:a16="http://schemas.microsoft.com/office/drawing/2014/main" val="1726129794"/>
                    </a:ext>
                  </a:extLst>
                </a:gridCol>
                <a:gridCol w="2204529">
                  <a:extLst>
                    <a:ext uri="{9D8B030D-6E8A-4147-A177-3AD203B41FA5}">
                      <a16:colId xmlns:a16="http://schemas.microsoft.com/office/drawing/2014/main" val="2589425624"/>
                    </a:ext>
                  </a:extLst>
                </a:gridCol>
                <a:gridCol w="1936375">
                  <a:extLst>
                    <a:ext uri="{9D8B030D-6E8A-4147-A177-3AD203B41FA5}">
                      <a16:colId xmlns:a16="http://schemas.microsoft.com/office/drawing/2014/main" val="1268031318"/>
                    </a:ext>
                  </a:extLst>
                </a:gridCol>
              </a:tblGrid>
              <a:tr h="458695">
                <a:tc>
                  <a:txBody>
                    <a:bodyPr/>
                    <a:lstStyle/>
                    <a:p>
                      <a:pPr algn="ctr"/>
                      <a:r>
                        <a:rPr lang="es-ES" dirty="0"/>
                        <a:t>Anatomía</a:t>
                      </a:r>
                      <a:endParaRPr lang="es-CL" dirty="0"/>
                    </a:p>
                  </a:txBody>
                  <a:tcPr/>
                </a:tc>
                <a:tc>
                  <a:txBody>
                    <a:bodyPr/>
                    <a:lstStyle/>
                    <a:p>
                      <a:pPr algn="ctr"/>
                      <a:r>
                        <a:rPr lang="es-ES" dirty="0"/>
                        <a:t>Característica</a:t>
                      </a:r>
                      <a:endParaRPr lang="es-CL" dirty="0"/>
                    </a:p>
                  </a:txBody>
                  <a:tcPr/>
                </a:tc>
                <a:tc>
                  <a:txBody>
                    <a:bodyPr/>
                    <a:lstStyle/>
                    <a:p>
                      <a:pPr algn="ctr"/>
                      <a:r>
                        <a:rPr lang="es-ES" dirty="0"/>
                        <a:t>Causa</a:t>
                      </a:r>
                      <a:endParaRPr lang="es-CL" dirty="0"/>
                    </a:p>
                  </a:txBody>
                  <a:tcPr/>
                </a:tc>
                <a:extLst>
                  <a:ext uri="{0D108BD9-81ED-4DB2-BD59-A6C34878D82A}">
                    <a16:rowId xmlns:a16="http://schemas.microsoft.com/office/drawing/2014/main" val="1361482749"/>
                  </a:ext>
                </a:extLst>
              </a:tr>
              <a:tr h="2884883">
                <a:tc>
                  <a:txBody>
                    <a:bodyPr/>
                    <a:lstStyle/>
                    <a:p>
                      <a:endParaRPr lang="es-CL" dirty="0"/>
                    </a:p>
                  </a:txBody>
                  <a:tcPr/>
                </a:tc>
                <a:tc>
                  <a:txBody>
                    <a:bodyPr/>
                    <a:lstStyle/>
                    <a:p>
                      <a:pPr algn="just"/>
                      <a:r>
                        <a:rPr lang="es-ES" dirty="0"/>
                        <a:t>Trozos largos en forma de lazos o virutas.</a:t>
                      </a:r>
                      <a:endParaRPr lang="es-CL" dirty="0"/>
                    </a:p>
                  </a:txBody>
                  <a:tcPr anchor="ctr"/>
                </a:tc>
                <a:tc>
                  <a:txBody>
                    <a:bodyPr/>
                    <a:lstStyle/>
                    <a:p>
                      <a:pPr algn="just"/>
                      <a:r>
                        <a:rPr lang="es-ES" dirty="0"/>
                        <a:t>Desgaste por corte, dos superficies en movimiento, una penetra a la otra.</a:t>
                      </a:r>
                      <a:endParaRPr lang="es-CL" dirty="0"/>
                    </a:p>
                  </a:txBody>
                  <a:tcPr anchor="ctr"/>
                </a:tc>
                <a:extLst>
                  <a:ext uri="{0D108BD9-81ED-4DB2-BD59-A6C34878D82A}">
                    <a16:rowId xmlns:a16="http://schemas.microsoft.com/office/drawing/2014/main" val="1328182734"/>
                  </a:ext>
                </a:extLst>
              </a:tr>
            </a:tbl>
          </a:graphicData>
        </a:graphic>
      </p:graphicFrame>
      <p:pic>
        <p:nvPicPr>
          <p:cNvPr id="3" name="Imagen 2"/>
          <p:cNvPicPr>
            <a:picLocks noChangeAspect="1"/>
          </p:cNvPicPr>
          <p:nvPr/>
        </p:nvPicPr>
        <p:blipFill rotWithShape="1">
          <a:blip r:embed="rId2"/>
          <a:srcRect r="1447"/>
          <a:stretch/>
        </p:blipFill>
        <p:spPr>
          <a:xfrm>
            <a:off x="2073088" y="2707341"/>
            <a:ext cx="3028872" cy="2353796"/>
          </a:xfrm>
          <a:prstGeom prst="rect">
            <a:avLst/>
          </a:prstGeom>
        </p:spPr>
      </p:pic>
    </p:spTree>
    <p:extLst>
      <p:ext uri="{BB962C8B-B14F-4D97-AF65-F5344CB8AC3E}">
        <p14:creationId xmlns:p14="http://schemas.microsoft.com/office/powerpoint/2010/main" val="314149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Ejemplos de desgaste</a:t>
            </a:r>
            <a:br>
              <a:rPr lang="es-CL" dirty="0"/>
            </a:br>
            <a:endParaRPr lang="es-CL"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42</a:t>
            </a:fld>
            <a:endParaRPr lang="es-ES_tradnl"/>
          </a:p>
        </p:txBody>
      </p:sp>
      <p:graphicFrame>
        <p:nvGraphicFramePr>
          <p:cNvPr id="12" name="Tabla 11"/>
          <p:cNvGraphicFramePr>
            <a:graphicFrameLocks noGrp="1"/>
          </p:cNvGraphicFramePr>
          <p:nvPr/>
        </p:nvGraphicFramePr>
        <p:xfrm>
          <a:off x="1891554" y="1881093"/>
          <a:ext cx="7628963" cy="3343578"/>
        </p:xfrm>
        <a:graphic>
          <a:graphicData uri="http://schemas.openxmlformats.org/drawingml/2006/table">
            <a:tbl>
              <a:tblPr firstRow="1" bandRow="1">
                <a:tableStyleId>{69012ECD-51FC-41F1-AA8D-1B2483CD663E}</a:tableStyleId>
              </a:tblPr>
              <a:tblGrid>
                <a:gridCol w="3488059">
                  <a:extLst>
                    <a:ext uri="{9D8B030D-6E8A-4147-A177-3AD203B41FA5}">
                      <a16:colId xmlns:a16="http://schemas.microsoft.com/office/drawing/2014/main" val="1726129794"/>
                    </a:ext>
                  </a:extLst>
                </a:gridCol>
                <a:gridCol w="2249353">
                  <a:extLst>
                    <a:ext uri="{9D8B030D-6E8A-4147-A177-3AD203B41FA5}">
                      <a16:colId xmlns:a16="http://schemas.microsoft.com/office/drawing/2014/main" val="2589425624"/>
                    </a:ext>
                  </a:extLst>
                </a:gridCol>
                <a:gridCol w="1891551">
                  <a:extLst>
                    <a:ext uri="{9D8B030D-6E8A-4147-A177-3AD203B41FA5}">
                      <a16:colId xmlns:a16="http://schemas.microsoft.com/office/drawing/2014/main" val="1268031318"/>
                    </a:ext>
                  </a:extLst>
                </a:gridCol>
              </a:tblGrid>
              <a:tr h="458695">
                <a:tc>
                  <a:txBody>
                    <a:bodyPr/>
                    <a:lstStyle/>
                    <a:p>
                      <a:pPr algn="ctr"/>
                      <a:r>
                        <a:rPr lang="es-ES" dirty="0"/>
                        <a:t>Anatomía</a:t>
                      </a:r>
                      <a:endParaRPr lang="es-CL" dirty="0"/>
                    </a:p>
                  </a:txBody>
                  <a:tcPr/>
                </a:tc>
                <a:tc>
                  <a:txBody>
                    <a:bodyPr/>
                    <a:lstStyle/>
                    <a:p>
                      <a:pPr algn="ctr"/>
                      <a:r>
                        <a:rPr lang="es-ES" dirty="0"/>
                        <a:t>Característica</a:t>
                      </a:r>
                      <a:endParaRPr lang="es-CL" dirty="0"/>
                    </a:p>
                  </a:txBody>
                  <a:tcPr/>
                </a:tc>
                <a:tc>
                  <a:txBody>
                    <a:bodyPr/>
                    <a:lstStyle/>
                    <a:p>
                      <a:pPr algn="ctr"/>
                      <a:r>
                        <a:rPr lang="es-ES" dirty="0"/>
                        <a:t>Causa</a:t>
                      </a:r>
                      <a:endParaRPr lang="es-CL" dirty="0"/>
                    </a:p>
                  </a:txBody>
                  <a:tcPr/>
                </a:tc>
                <a:extLst>
                  <a:ext uri="{0D108BD9-81ED-4DB2-BD59-A6C34878D82A}">
                    <a16:rowId xmlns:a16="http://schemas.microsoft.com/office/drawing/2014/main" val="1361482749"/>
                  </a:ext>
                </a:extLst>
              </a:tr>
              <a:tr h="2884883">
                <a:tc>
                  <a:txBody>
                    <a:bodyPr/>
                    <a:lstStyle/>
                    <a:p>
                      <a:endParaRPr lang="es-CL" dirty="0"/>
                    </a:p>
                  </a:txBody>
                  <a:tcPr/>
                </a:tc>
                <a:tc>
                  <a:txBody>
                    <a:bodyPr/>
                    <a:lstStyle/>
                    <a:p>
                      <a:pPr algn="just"/>
                      <a:r>
                        <a:rPr lang="es-ES" dirty="0"/>
                        <a:t>Forma de astillas, láminas o esferas, como resultado de cargas altas sobre una pequeña área de contacto.</a:t>
                      </a:r>
                      <a:endParaRPr lang="es-CL" dirty="0"/>
                    </a:p>
                  </a:txBody>
                  <a:tcPr anchor="ctr"/>
                </a:tc>
                <a:tc>
                  <a:txBody>
                    <a:bodyPr/>
                    <a:lstStyle/>
                    <a:p>
                      <a:pPr algn="just"/>
                      <a:r>
                        <a:rPr lang="es-ES" dirty="0"/>
                        <a:t>Desgaste por rodamiento (Fatiga de la superficie).</a:t>
                      </a:r>
                      <a:endParaRPr lang="es-CL" dirty="0"/>
                    </a:p>
                  </a:txBody>
                  <a:tcPr anchor="ctr"/>
                </a:tc>
                <a:extLst>
                  <a:ext uri="{0D108BD9-81ED-4DB2-BD59-A6C34878D82A}">
                    <a16:rowId xmlns:a16="http://schemas.microsoft.com/office/drawing/2014/main" val="1328182734"/>
                  </a:ext>
                </a:extLst>
              </a:tr>
            </a:tbl>
          </a:graphicData>
        </a:graphic>
      </p:graphicFrame>
      <p:pic>
        <p:nvPicPr>
          <p:cNvPr id="5" name="Imagen 4"/>
          <p:cNvPicPr>
            <a:picLocks noChangeAspect="1"/>
          </p:cNvPicPr>
          <p:nvPr/>
        </p:nvPicPr>
        <p:blipFill>
          <a:blip r:embed="rId2"/>
          <a:stretch>
            <a:fillRect/>
          </a:stretch>
        </p:blipFill>
        <p:spPr>
          <a:xfrm>
            <a:off x="2028826" y="2791386"/>
            <a:ext cx="3102469" cy="1986803"/>
          </a:xfrm>
          <a:prstGeom prst="rect">
            <a:avLst/>
          </a:prstGeom>
        </p:spPr>
      </p:pic>
    </p:spTree>
    <p:extLst>
      <p:ext uri="{BB962C8B-B14F-4D97-AF65-F5344CB8AC3E}">
        <p14:creationId xmlns:p14="http://schemas.microsoft.com/office/powerpoint/2010/main" val="122413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Ejemplos de desgaste</a:t>
            </a:r>
            <a:br>
              <a:rPr lang="es-CL" dirty="0"/>
            </a:br>
            <a:endParaRPr lang="es-CL"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43</a:t>
            </a:fld>
            <a:endParaRPr lang="es-ES_tradnl"/>
          </a:p>
        </p:txBody>
      </p:sp>
      <p:graphicFrame>
        <p:nvGraphicFramePr>
          <p:cNvPr id="12" name="Tabla 11"/>
          <p:cNvGraphicFramePr>
            <a:graphicFrameLocks noGrp="1"/>
          </p:cNvGraphicFramePr>
          <p:nvPr/>
        </p:nvGraphicFramePr>
        <p:xfrm>
          <a:off x="1891554" y="1881093"/>
          <a:ext cx="7628963" cy="3343578"/>
        </p:xfrm>
        <a:graphic>
          <a:graphicData uri="http://schemas.openxmlformats.org/drawingml/2006/table">
            <a:tbl>
              <a:tblPr firstRow="1" bandRow="1">
                <a:tableStyleId>{69012ECD-51FC-41F1-AA8D-1B2483CD663E}</a:tableStyleId>
              </a:tblPr>
              <a:tblGrid>
                <a:gridCol w="3488059">
                  <a:extLst>
                    <a:ext uri="{9D8B030D-6E8A-4147-A177-3AD203B41FA5}">
                      <a16:colId xmlns:a16="http://schemas.microsoft.com/office/drawing/2014/main" val="1726129794"/>
                    </a:ext>
                  </a:extLst>
                </a:gridCol>
                <a:gridCol w="2204529">
                  <a:extLst>
                    <a:ext uri="{9D8B030D-6E8A-4147-A177-3AD203B41FA5}">
                      <a16:colId xmlns:a16="http://schemas.microsoft.com/office/drawing/2014/main" val="2589425624"/>
                    </a:ext>
                  </a:extLst>
                </a:gridCol>
                <a:gridCol w="1936375">
                  <a:extLst>
                    <a:ext uri="{9D8B030D-6E8A-4147-A177-3AD203B41FA5}">
                      <a16:colId xmlns:a16="http://schemas.microsoft.com/office/drawing/2014/main" val="1268031318"/>
                    </a:ext>
                  </a:extLst>
                </a:gridCol>
              </a:tblGrid>
              <a:tr h="458695">
                <a:tc>
                  <a:txBody>
                    <a:bodyPr/>
                    <a:lstStyle/>
                    <a:p>
                      <a:pPr algn="ctr"/>
                      <a:r>
                        <a:rPr lang="es-ES" dirty="0"/>
                        <a:t>Anatomía</a:t>
                      </a:r>
                      <a:endParaRPr lang="es-CL" dirty="0"/>
                    </a:p>
                  </a:txBody>
                  <a:tcPr/>
                </a:tc>
                <a:tc>
                  <a:txBody>
                    <a:bodyPr/>
                    <a:lstStyle/>
                    <a:p>
                      <a:pPr algn="ctr"/>
                      <a:r>
                        <a:rPr lang="es-ES" dirty="0"/>
                        <a:t>Característica</a:t>
                      </a:r>
                      <a:endParaRPr lang="es-CL" dirty="0"/>
                    </a:p>
                  </a:txBody>
                  <a:tcPr/>
                </a:tc>
                <a:tc>
                  <a:txBody>
                    <a:bodyPr/>
                    <a:lstStyle/>
                    <a:p>
                      <a:pPr algn="ctr"/>
                      <a:r>
                        <a:rPr lang="es-ES" dirty="0"/>
                        <a:t>Causa</a:t>
                      </a:r>
                      <a:endParaRPr lang="es-CL" dirty="0"/>
                    </a:p>
                  </a:txBody>
                  <a:tcPr/>
                </a:tc>
                <a:extLst>
                  <a:ext uri="{0D108BD9-81ED-4DB2-BD59-A6C34878D82A}">
                    <a16:rowId xmlns:a16="http://schemas.microsoft.com/office/drawing/2014/main" val="1361482749"/>
                  </a:ext>
                </a:extLst>
              </a:tr>
              <a:tr h="2884883">
                <a:tc>
                  <a:txBody>
                    <a:bodyPr/>
                    <a:lstStyle/>
                    <a:p>
                      <a:endParaRPr lang="es-CL" dirty="0"/>
                    </a:p>
                  </a:txBody>
                  <a:tcPr/>
                </a:tc>
                <a:tc>
                  <a:txBody>
                    <a:bodyPr/>
                    <a:lstStyle/>
                    <a:p>
                      <a:pPr algn="just"/>
                      <a:r>
                        <a:rPr lang="es-ES" dirty="0"/>
                        <a:t>Partículas grandes con estrías que indican movimiento.</a:t>
                      </a:r>
                      <a:endParaRPr lang="es-CL" dirty="0"/>
                    </a:p>
                  </a:txBody>
                  <a:tcPr anchor="ctr"/>
                </a:tc>
                <a:tc>
                  <a:txBody>
                    <a:bodyPr/>
                    <a:lstStyle/>
                    <a:p>
                      <a:r>
                        <a:rPr lang="es-ES" sz="1800" b="0" i="0" u="none" strike="noStrike" kern="1200" baseline="0" dirty="0">
                          <a:solidFill>
                            <a:schemeClr val="tx1"/>
                          </a:solidFill>
                          <a:latin typeface="+mn-lt"/>
                          <a:ea typeface="+mn-ea"/>
                          <a:cs typeface="+mn-cs"/>
                        </a:rPr>
                        <a:t>Condiciones de altas cargas y velocidades entre las superficies en contacto 	</a:t>
                      </a:r>
                    </a:p>
                  </a:txBody>
                  <a:tcPr anchor="ctr"/>
                </a:tc>
                <a:extLst>
                  <a:ext uri="{0D108BD9-81ED-4DB2-BD59-A6C34878D82A}">
                    <a16:rowId xmlns:a16="http://schemas.microsoft.com/office/drawing/2014/main" val="1328182734"/>
                  </a:ext>
                </a:extLst>
              </a:tr>
            </a:tbl>
          </a:graphicData>
        </a:graphic>
      </p:graphicFrame>
      <p:pic>
        <p:nvPicPr>
          <p:cNvPr id="3" name="Imagen 2"/>
          <p:cNvPicPr>
            <a:picLocks noChangeAspect="1"/>
          </p:cNvPicPr>
          <p:nvPr/>
        </p:nvPicPr>
        <p:blipFill>
          <a:blip r:embed="rId2"/>
          <a:stretch>
            <a:fillRect/>
          </a:stretch>
        </p:blipFill>
        <p:spPr>
          <a:xfrm>
            <a:off x="2153842" y="2578634"/>
            <a:ext cx="2870947" cy="2431516"/>
          </a:xfrm>
          <a:prstGeom prst="rect">
            <a:avLst/>
          </a:prstGeom>
        </p:spPr>
      </p:pic>
    </p:spTree>
    <p:extLst>
      <p:ext uri="{BB962C8B-B14F-4D97-AF65-F5344CB8AC3E}">
        <p14:creationId xmlns:p14="http://schemas.microsoft.com/office/powerpoint/2010/main" val="1536492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Ejemplos de desgaste</a:t>
            </a:r>
            <a:br>
              <a:rPr lang="es-CL" dirty="0"/>
            </a:br>
            <a:endParaRPr lang="es-CL"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44</a:t>
            </a:fld>
            <a:endParaRPr lang="es-ES_tradnl"/>
          </a:p>
        </p:txBody>
      </p:sp>
      <p:graphicFrame>
        <p:nvGraphicFramePr>
          <p:cNvPr id="12" name="Tabla 11"/>
          <p:cNvGraphicFramePr>
            <a:graphicFrameLocks noGrp="1"/>
          </p:cNvGraphicFramePr>
          <p:nvPr/>
        </p:nvGraphicFramePr>
        <p:xfrm>
          <a:off x="1891554" y="1881093"/>
          <a:ext cx="7628963" cy="3343578"/>
        </p:xfrm>
        <a:graphic>
          <a:graphicData uri="http://schemas.openxmlformats.org/drawingml/2006/table">
            <a:tbl>
              <a:tblPr firstRow="1" bandRow="1">
                <a:tableStyleId>{69012ECD-51FC-41F1-AA8D-1B2483CD663E}</a:tableStyleId>
              </a:tblPr>
              <a:tblGrid>
                <a:gridCol w="3488059">
                  <a:extLst>
                    <a:ext uri="{9D8B030D-6E8A-4147-A177-3AD203B41FA5}">
                      <a16:colId xmlns:a16="http://schemas.microsoft.com/office/drawing/2014/main" val="1726129794"/>
                    </a:ext>
                  </a:extLst>
                </a:gridCol>
                <a:gridCol w="2204529">
                  <a:extLst>
                    <a:ext uri="{9D8B030D-6E8A-4147-A177-3AD203B41FA5}">
                      <a16:colId xmlns:a16="http://schemas.microsoft.com/office/drawing/2014/main" val="2589425624"/>
                    </a:ext>
                  </a:extLst>
                </a:gridCol>
                <a:gridCol w="1936375">
                  <a:extLst>
                    <a:ext uri="{9D8B030D-6E8A-4147-A177-3AD203B41FA5}">
                      <a16:colId xmlns:a16="http://schemas.microsoft.com/office/drawing/2014/main" val="1268031318"/>
                    </a:ext>
                  </a:extLst>
                </a:gridCol>
              </a:tblGrid>
              <a:tr h="458695">
                <a:tc>
                  <a:txBody>
                    <a:bodyPr/>
                    <a:lstStyle/>
                    <a:p>
                      <a:pPr algn="ctr"/>
                      <a:r>
                        <a:rPr lang="es-ES" dirty="0"/>
                        <a:t>Anatomía</a:t>
                      </a:r>
                      <a:endParaRPr lang="es-CL" dirty="0"/>
                    </a:p>
                  </a:txBody>
                  <a:tcPr/>
                </a:tc>
                <a:tc>
                  <a:txBody>
                    <a:bodyPr/>
                    <a:lstStyle/>
                    <a:p>
                      <a:pPr algn="ctr"/>
                      <a:r>
                        <a:rPr lang="es-ES" dirty="0"/>
                        <a:t>Característica</a:t>
                      </a:r>
                      <a:endParaRPr lang="es-CL" dirty="0"/>
                    </a:p>
                  </a:txBody>
                  <a:tcPr/>
                </a:tc>
                <a:tc>
                  <a:txBody>
                    <a:bodyPr/>
                    <a:lstStyle/>
                    <a:p>
                      <a:pPr algn="ctr"/>
                      <a:r>
                        <a:rPr lang="es-ES" dirty="0"/>
                        <a:t>Causa</a:t>
                      </a:r>
                      <a:endParaRPr lang="es-CL" dirty="0"/>
                    </a:p>
                  </a:txBody>
                  <a:tcPr/>
                </a:tc>
                <a:extLst>
                  <a:ext uri="{0D108BD9-81ED-4DB2-BD59-A6C34878D82A}">
                    <a16:rowId xmlns:a16="http://schemas.microsoft.com/office/drawing/2014/main" val="1361482749"/>
                  </a:ext>
                </a:extLst>
              </a:tr>
              <a:tr h="2884883">
                <a:tc>
                  <a:txBody>
                    <a:bodyPr/>
                    <a:lstStyle/>
                    <a:p>
                      <a:endParaRPr lang="es-CL" dirty="0"/>
                    </a:p>
                  </a:txBody>
                  <a:tcPr/>
                </a:tc>
                <a:tc>
                  <a:txBody>
                    <a:bodyPr/>
                    <a:lstStyle/>
                    <a:p>
                      <a:pPr algn="just"/>
                      <a:r>
                        <a:rPr lang="es-ES" dirty="0"/>
                        <a:t>Partículas demasiado pequeñas como para distinguirlas de manera individual.</a:t>
                      </a:r>
                      <a:endParaRPr lang="es-CL" dirty="0"/>
                    </a:p>
                  </a:txBody>
                  <a:tcPr anchor="ctr"/>
                </a:tc>
                <a:tc>
                  <a:txBody>
                    <a:bodyPr/>
                    <a:lstStyle/>
                    <a:p>
                      <a:r>
                        <a:rPr lang="es-ES" sz="1800" b="0" i="0" u="none" strike="noStrike" kern="1200" baseline="0" dirty="0">
                          <a:solidFill>
                            <a:schemeClr val="tx1"/>
                          </a:solidFill>
                          <a:latin typeface="+mn-lt"/>
                          <a:ea typeface="+mn-ea"/>
                          <a:cs typeface="+mn-cs"/>
                        </a:rPr>
                        <a:t>Desgaste químico/corrosivo</a:t>
                      </a:r>
                    </a:p>
                  </a:txBody>
                  <a:tcPr anchor="ctr"/>
                </a:tc>
                <a:extLst>
                  <a:ext uri="{0D108BD9-81ED-4DB2-BD59-A6C34878D82A}">
                    <a16:rowId xmlns:a16="http://schemas.microsoft.com/office/drawing/2014/main" val="1328182734"/>
                  </a:ext>
                </a:extLst>
              </a:tr>
            </a:tbl>
          </a:graphicData>
        </a:graphic>
      </p:graphicFrame>
      <p:pic>
        <p:nvPicPr>
          <p:cNvPr id="5" name="Imagen 4"/>
          <p:cNvPicPr>
            <a:picLocks noChangeAspect="1"/>
          </p:cNvPicPr>
          <p:nvPr/>
        </p:nvPicPr>
        <p:blipFill>
          <a:blip r:embed="rId2"/>
          <a:stretch>
            <a:fillRect/>
          </a:stretch>
        </p:blipFill>
        <p:spPr>
          <a:xfrm>
            <a:off x="2034989" y="2554941"/>
            <a:ext cx="3148027" cy="2492188"/>
          </a:xfrm>
          <a:prstGeom prst="rect">
            <a:avLst/>
          </a:prstGeom>
        </p:spPr>
      </p:pic>
    </p:spTree>
    <p:extLst>
      <p:ext uri="{BB962C8B-B14F-4D97-AF65-F5344CB8AC3E}">
        <p14:creationId xmlns:p14="http://schemas.microsoft.com/office/powerpoint/2010/main" val="3683433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Ejemplos de desgaste</a:t>
            </a:r>
            <a:br>
              <a:rPr lang="es-CL" dirty="0"/>
            </a:br>
            <a:endParaRPr lang="es-CL" dirty="0"/>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45</a:t>
            </a:fld>
            <a:endParaRPr lang="es-ES_tradnl"/>
          </a:p>
        </p:txBody>
      </p:sp>
      <p:graphicFrame>
        <p:nvGraphicFramePr>
          <p:cNvPr id="12" name="Tabla 11"/>
          <p:cNvGraphicFramePr>
            <a:graphicFrameLocks noGrp="1"/>
          </p:cNvGraphicFramePr>
          <p:nvPr/>
        </p:nvGraphicFramePr>
        <p:xfrm>
          <a:off x="1891554" y="1881093"/>
          <a:ext cx="7628963" cy="3343578"/>
        </p:xfrm>
        <a:graphic>
          <a:graphicData uri="http://schemas.openxmlformats.org/drawingml/2006/table">
            <a:tbl>
              <a:tblPr firstRow="1" bandRow="1">
                <a:tableStyleId>{69012ECD-51FC-41F1-AA8D-1B2483CD663E}</a:tableStyleId>
              </a:tblPr>
              <a:tblGrid>
                <a:gridCol w="3488059">
                  <a:extLst>
                    <a:ext uri="{9D8B030D-6E8A-4147-A177-3AD203B41FA5}">
                      <a16:colId xmlns:a16="http://schemas.microsoft.com/office/drawing/2014/main" val="1726129794"/>
                    </a:ext>
                  </a:extLst>
                </a:gridCol>
                <a:gridCol w="2204529">
                  <a:extLst>
                    <a:ext uri="{9D8B030D-6E8A-4147-A177-3AD203B41FA5}">
                      <a16:colId xmlns:a16="http://schemas.microsoft.com/office/drawing/2014/main" val="2589425624"/>
                    </a:ext>
                  </a:extLst>
                </a:gridCol>
                <a:gridCol w="1936375">
                  <a:extLst>
                    <a:ext uri="{9D8B030D-6E8A-4147-A177-3AD203B41FA5}">
                      <a16:colId xmlns:a16="http://schemas.microsoft.com/office/drawing/2014/main" val="1268031318"/>
                    </a:ext>
                  </a:extLst>
                </a:gridCol>
              </a:tblGrid>
              <a:tr h="458695">
                <a:tc>
                  <a:txBody>
                    <a:bodyPr/>
                    <a:lstStyle/>
                    <a:p>
                      <a:pPr algn="ctr"/>
                      <a:r>
                        <a:rPr lang="es-ES" dirty="0"/>
                        <a:t>Anatomía</a:t>
                      </a:r>
                      <a:endParaRPr lang="es-CL" dirty="0"/>
                    </a:p>
                  </a:txBody>
                  <a:tcPr/>
                </a:tc>
                <a:tc>
                  <a:txBody>
                    <a:bodyPr/>
                    <a:lstStyle/>
                    <a:p>
                      <a:pPr algn="ctr"/>
                      <a:r>
                        <a:rPr lang="es-ES" dirty="0"/>
                        <a:t>Característica</a:t>
                      </a:r>
                      <a:endParaRPr lang="es-CL" dirty="0"/>
                    </a:p>
                  </a:txBody>
                  <a:tcPr/>
                </a:tc>
                <a:tc>
                  <a:txBody>
                    <a:bodyPr/>
                    <a:lstStyle/>
                    <a:p>
                      <a:pPr algn="ctr"/>
                      <a:r>
                        <a:rPr lang="es-ES" dirty="0"/>
                        <a:t>Causa</a:t>
                      </a:r>
                      <a:endParaRPr lang="es-CL" dirty="0"/>
                    </a:p>
                  </a:txBody>
                  <a:tcPr/>
                </a:tc>
                <a:extLst>
                  <a:ext uri="{0D108BD9-81ED-4DB2-BD59-A6C34878D82A}">
                    <a16:rowId xmlns:a16="http://schemas.microsoft.com/office/drawing/2014/main" val="1361482749"/>
                  </a:ext>
                </a:extLst>
              </a:tr>
              <a:tr h="2884883">
                <a:tc>
                  <a:txBody>
                    <a:bodyPr/>
                    <a:lstStyle/>
                    <a:p>
                      <a:endParaRPr lang="es-CL" dirty="0"/>
                    </a:p>
                  </a:txBody>
                  <a:tcPr/>
                </a:tc>
                <a:tc>
                  <a:txBody>
                    <a:bodyPr/>
                    <a:lstStyle/>
                    <a:p>
                      <a:pPr algn="just"/>
                      <a:r>
                        <a:rPr lang="es-ES" dirty="0"/>
                        <a:t>Plaquetas de dos dimensiones planas con un contorno corrugado.</a:t>
                      </a:r>
                      <a:endParaRPr lang="es-CL" dirty="0"/>
                    </a:p>
                  </a:txBody>
                  <a:tcPr anchor="ctr"/>
                </a:tc>
                <a:tc>
                  <a:txBody>
                    <a:bodyPr/>
                    <a:lstStyle/>
                    <a:p>
                      <a:r>
                        <a:rPr lang="es-ES" sz="1800" b="0" i="0" u="none" strike="noStrike" kern="1200" baseline="0" dirty="0">
                          <a:solidFill>
                            <a:schemeClr val="tx1"/>
                          </a:solidFill>
                          <a:latin typeface="+mn-lt"/>
                          <a:ea typeface="+mn-ea"/>
                          <a:cs typeface="+mn-cs"/>
                        </a:rPr>
                        <a:t>Fuerzas normales o tangenciales, que se generan a través del contacto entre las asperezas de las superficies.</a:t>
                      </a:r>
                    </a:p>
                  </a:txBody>
                  <a:tcPr anchor="ctr"/>
                </a:tc>
                <a:extLst>
                  <a:ext uri="{0D108BD9-81ED-4DB2-BD59-A6C34878D82A}">
                    <a16:rowId xmlns:a16="http://schemas.microsoft.com/office/drawing/2014/main" val="1328182734"/>
                  </a:ext>
                </a:extLst>
              </a:tr>
            </a:tbl>
          </a:graphicData>
        </a:graphic>
      </p:graphicFrame>
      <p:pic>
        <p:nvPicPr>
          <p:cNvPr id="3" name="Imagen 2"/>
          <p:cNvPicPr>
            <a:picLocks noChangeAspect="1"/>
          </p:cNvPicPr>
          <p:nvPr/>
        </p:nvPicPr>
        <p:blipFill>
          <a:blip r:embed="rId2"/>
          <a:stretch>
            <a:fillRect/>
          </a:stretch>
        </p:blipFill>
        <p:spPr>
          <a:xfrm>
            <a:off x="2153842" y="2689412"/>
            <a:ext cx="2943399" cy="2274794"/>
          </a:xfrm>
          <a:prstGeom prst="rect">
            <a:avLst/>
          </a:prstGeom>
        </p:spPr>
      </p:pic>
    </p:spTree>
    <p:extLst>
      <p:ext uri="{BB962C8B-B14F-4D97-AF65-F5344CB8AC3E}">
        <p14:creationId xmlns:p14="http://schemas.microsoft.com/office/powerpoint/2010/main" val="1626514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r>
              <a:rPr lang="es-CL" dirty="0" err="1"/>
              <a:t>Ferrografía</a:t>
            </a:r>
            <a:r>
              <a:rPr lang="es-CL" dirty="0"/>
              <a:t> de lectura directa (DR)</a:t>
            </a:r>
          </a:p>
        </p:txBody>
      </p:sp>
      <p:sp>
        <p:nvSpPr>
          <p:cNvPr id="9" name="8 Marcador de contenido"/>
          <p:cNvSpPr>
            <a:spLocks noGrp="1"/>
          </p:cNvSpPr>
          <p:nvPr>
            <p:ph idx="1"/>
          </p:nvPr>
        </p:nvSpPr>
        <p:spPr/>
        <p:txBody>
          <a:bodyPr>
            <a:normAutofit/>
          </a:bodyPr>
          <a:lstStyle/>
          <a:p>
            <a:pPr marL="0" indent="0" algn="just">
              <a:buNone/>
            </a:pPr>
            <a:r>
              <a:rPr lang="es-CL" sz="2400" dirty="0"/>
              <a:t>La </a:t>
            </a:r>
            <a:r>
              <a:rPr lang="es-CL" sz="2400" dirty="0" err="1"/>
              <a:t>ferrografía</a:t>
            </a:r>
            <a:r>
              <a:rPr lang="es-CL" sz="2400" dirty="0"/>
              <a:t> de lectura directa realiza una separación automática de las partículas ferrosas por tamaños.</a:t>
            </a:r>
          </a:p>
          <a:p>
            <a:pPr marL="0" indent="0" algn="just">
              <a:buNone/>
            </a:pPr>
            <a:r>
              <a:rPr lang="es-CL" sz="2400" dirty="0"/>
              <a:t>El análisis de la tendencia de los resultados de la </a:t>
            </a:r>
            <a:r>
              <a:rPr lang="es-CL" sz="2400" dirty="0" err="1"/>
              <a:t>ferrografía</a:t>
            </a:r>
            <a:r>
              <a:rPr lang="es-CL" sz="2400" dirty="0"/>
              <a:t> directa es una buena pista para que el analista detecte desgastes anormales.</a:t>
            </a:r>
          </a:p>
          <a:p>
            <a:pPr marL="0" indent="0" algn="just">
              <a:buNone/>
            </a:pPr>
            <a:r>
              <a:rPr lang="es-CL" sz="2400" dirty="0"/>
              <a:t>Esta comprende la cuantificación de partículas ferrosas en dos categorías distintas, menores de 5 µm en tamaño (DS) y las mayores de 5 µm (DL). </a:t>
            </a:r>
          </a:p>
        </p:txBody>
      </p:sp>
      <p:sp>
        <p:nvSpPr>
          <p:cNvPr id="7" name="6 Marcador de número de diapositiva"/>
          <p:cNvSpPr>
            <a:spLocks noGrp="1"/>
          </p:cNvSpPr>
          <p:nvPr>
            <p:ph type="sldNum" sz="quarter" idx="12"/>
          </p:nvPr>
        </p:nvSpPr>
        <p:spPr/>
        <p:txBody>
          <a:bodyPr/>
          <a:lstStyle/>
          <a:p>
            <a:fld id="{ED3C9F24-97CD-894E-963C-61E4D5D33747}" type="slidenum">
              <a:rPr lang="es-ES_tradnl" smtClean="0"/>
              <a:t>46</a:t>
            </a:fld>
            <a:endParaRPr lang="es-ES_tradnl"/>
          </a:p>
        </p:txBody>
      </p:sp>
    </p:spTree>
    <p:extLst>
      <p:ext uri="{BB962C8B-B14F-4D97-AF65-F5344CB8AC3E}">
        <p14:creationId xmlns:p14="http://schemas.microsoft.com/office/powerpoint/2010/main" val="3352788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err="1"/>
              <a:t>Ferrografía</a:t>
            </a:r>
            <a:r>
              <a:rPr lang="es-CL" dirty="0"/>
              <a:t> de lectura directa (DR)</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pPr marL="0" indent="0" algn="just">
                  <a:buNone/>
                </a:pPr>
                <a:r>
                  <a:rPr lang="es-CL" dirty="0"/>
                  <a:t>La concentración de partículas de desgaste (WPC) se calcula como:</a:t>
                </a:r>
              </a:p>
              <a:p>
                <a:pPr marL="0" indent="0" algn="just">
                  <a:buNone/>
                </a:pPr>
                <a14:m>
                  <m:oMathPara xmlns:m="http://schemas.openxmlformats.org/officeDocument/2006/math">
                    <m:oMathParaPr>
                      <m:jc m:val="centerGroup"/>
                    </m:oMathParaPr>
                    <m:oMath xmlns:m="http://schemas.openxmlformats.org/officeDocument/2006/math">
                      <m:r>
                        <a:rPr lang="es-CL" b="0" i="1" smtClean="0">
                          <a:latin typeface="Cambria Math"/>
                        </a:rPr>
                        <m:t>𝑊𝑃𝐶</m:t>
                      </m:r>
                      <m:r>
                        <a:rPr lang="es-CL" b="0" i="1" smtClean="0">
                          <a:latin typeface="Cambria Math"/>
                        </a:rPr>
                        <m:t>=</m:t>
                      </m:r>
                      <m:r>
                        <a:rPr lang="es-CL" b="0" i="1" smtClean="0">
                          <a:latin typeface="Cambria Math"/>
                        </a:rPr>
                        <m:t>𝐷𝐿</m:t>
                      </m:r>
                      <m:r>
                        <a:rPr lang="es-CL" b="0" i="1" smtClean="0">
                          <a:latin typeface="Cambria Math"/>
                        </a:rPr>
                        <m:t>+</m:t>
                      </m:r>
                      <m:r>
                        <a:rPr lang="es-CL" b="0" i="1" smtClean="0">
                          <a:latin typeface="Cambria Math"/>
                        </a:rPr>
                        <m:t>𝐷𝑆</m:t>
                      </m:r>
                    </m:oMath>
                  </m:oMathPara>
                </a14:m>
                <a:endParaRPr lang="es-CL" dirty="0"/>
              </a:p>
              <a:p>
                <a:pPr marL="0" indent="0" algn="just">
                  <a:buNone/>
                </a:pPr>
                <a:r>
                  <a:rPr lang="es-CL" dirty="0"/>
                  <a:t>De forma adicional, el porcentaje de partículas grandes (PLP) o índice de severidad viene dado por:</a:t>
                </a:r>
              </a:p>
              <a:p>
                <a:pPr marL="0" indent="0" algn="just">
                  <a:buNone/>
                </a:pPr>
                <a:endParaRPr lang="es-CL" sz="1400" dirty="0"/>
              </a:p>
              <a:p>
                <a:pPr marL="0" indent="0" algn="just">
                  <a:buNone/>
                </a:pPr>
                <a14:m>
                  <m:oMathPara xmlns:m="http://schemas.openxmlformats.org/officeDocument/2006/math">
                    <m:oMathParaPr>
                      <m:jc m:val="centerGroup"/>
                    </m:oMathParaPr>
                    <m:oMath xmlns:m="http://schemas.openxmlformats.org/officeDocument/2006/math">
                      <m:r>
                        <a:rPr lang="es-CL" b="0" i="1" smtClean="0">
                          <a:latin typeface="Cambria Math"/>
                        </a:rPr>
                        <m:t>𝑃𝐿𝑃</m:t>
                      </m:r>
                      <m:r>
                        <a:rPr lang="es-CL" b="0" i="1" smtClean="0">
                          <a:latin typeface="Cambria Math"/>
                        </a:rPr>
                        <m:t>=</m:t>
                      </m:r>
                      <m:f>
                        <m:fPr>
                          <m:ctrlPr>
                            <a:rPr lang="es-CL" b="0" i="1" smtClean="0">
                              <a:latin typeface="Cambria Math" panose="02040503050406030204" pitchFamily="18" charset="0"/>
                            </a:rPr>
                          </m:ctrlPr>
                        </m:fPr>
                        <m:num>
                          <m:r>
                            <a:rPr lang="es-CL" b="0" i="1" smtClean="0">
                              <a:latin typeface="Cambria Math"/>
                            </a:rPr>
                            <m:t>𝐷𝐿</m:t>
                          </m:r>
                          <m:r>
                            <a:rPr lang="es-CL" b="0" i="1" smtClean="0">
                              <a:latin typeface="Cambria Math"/>
                            </a:rPr>
                            <m:t>−</m:t>
                          </m:r>
                          <m:r>
                            <a:rPr lang="es-CL" b="0" i="1" smtClean="0">
                              <a:latin typeface="Cambria Math"/>
                            </a:rPr>
                            <m:t>𝐷𝑆</m:t>
                          </m:r>
                        </m:num>
                        <m:den>
                          <m:r>
                            <a:rPr lang="es-CL" b="0" i="1" smtClean="0">
                              <a:latin typeface="Cambria Math"/>
                            </a:rPr>
                            <m:t>𝑊𝑃𝐶</m:t>
                          </m:r>
                        </m:den>
                      </m:f>
                      <m:r>
                        <a:rPr lang="es-CL" b="0" i="1" smtClean="0">
                          <a:latin typeface="Cambria Math"/>
                          <a:ea typeface="Cambria Math"/>
                        </a:rPr>
                        <m:t>×100</m:t>
                      </m:r>
                    </m:oMath>
                  </m:oMathPara>
                </a14:m>
                <a:endParaRPr lang="es-CL" dirty="0"/>
              </a:p>
              <a:p>
                <a:endParaRPr lang="es-CL"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546" t="-2241" r="-1623"/>
                </a:stretch>
              </a:blipFill>
            </p:spPr>
            <p:txBody>
              <a:bodyPr/>
              <a:lstStyle/>
              <a:p>
                <a:r>
                  <a:rPr lang="es-CL">
                    <a:noFill/>
                  </a:rPr>
                  <a:t> </a:t>
                </a:r>
              </a:p>
            </p:txBody>
          </p:sp>
        </mc:Fallback>
      </mc:AlternateContent>
      <p:sp>
        <p:nvSpPr>
          <p:cNvPr id="4" name="3 Marcador de número de diapositiva"/>
          <p:cNvSpPr>
            <a:spLocks noGrp="1"/>
          </p:cNvSpPr>
          <p:nvPr>
            <p:ph type="sldNum" sz="quarter" idx="12"/>
          </p:nvPr>
        </p:nvSpPr>
        <p:spPr/>
        <p:txBody>
          <a:bodyPr/>
          <a:lstStyle/>
          <a:p>
            <a:fld id="{ED3C9F24-97CD-894E-963C-61E4D5D33747}" type="slidenum">
              <a:rPr lang="es-ES_tradnl" smtClean="0"/>
              <a:t>47</a:t>
            </a:fld>
            <a:endParaRPr lang="es-ES_tradnl"/>
          </a:p>
        </p:txBody>
      </p:sp>
    </p:spTree>
    <p:extLst>
      <p:ext uri="{BB962C8B-B14F-4D97-AF65-F5344CB8AC3E}">
        <p14:creationId xmlns:p14="http://schemas.microsoft.com/office/powerpoint/2010/main" val="490628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Límites de alarma para varios equipos</a:t>
            </a:r>
          </a:p>
        </p:txBody>
      </p:sp>
      <p:sp>
        <p:nvSpPr>
          <p:cNvPr id="3" name="2 Marcador de contenido"/>
          <p:cNvSpPr>
            <a:spLocks noGrp="1"/>
          </p:cNvSpPr>
          <p:nvPr>
            <p:ph idx="1"/>
          </p:nvPr>
        </p:nvSpPr>
        <p:spPr/>
        <p:txBody>
          <a:bodyPr/>
          <a:lstStyle/>
          <a:p>
            <a:r>
              <a:rPr lang="es-CL" dirty="0"/>
              <a:t>Compresores</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48</a:t>
            </a:fld>
            <a:endParaRPr lang="es-ES_tradnl"/>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2282826"/>
            <a:ext cx="6840000" cy="4032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913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Límites de alarma para varios equipos</a:t>
            </a:r>
          </a:p>
        </p:txBody>
      </p:sp>
      <p:sp>
        <p:nvSpPr>
          <p:cNvPr id="3" name="2 Marcador de contenido"/>
          <p:cNvSpPr>
            <a:spLocks noGrp="1"/>
          </p:cNvSpPr>
          <p:nvPr>
            <p:ph idx="1"/>
          </p:nvPr>
        </p:nvSpPr>
        <p:spPr/>
        <p:txBody>
          <a:bodyPr/>
          <a:lstStyle/>
          <a:p>
            <a:r>
              <a:rPr lang="es-CL" dirty="0"/>
              <a:t>Sistemas hidráulicos</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49</a:t>
            </a:fld>
            <a:endParaRPr lang="es-ES_tradnl"/>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350" y="2360269"/>
            <a:ext cx="7920000" cy="3996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0165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Tipos de desgaste</a:t>
            </a:r>
            <a:endParaRPr lang="es-CL" dirty="0"/>
          </a:p>
        </p:txBody>
      </p:sp>
      <p:sp>
        <p:nvSpPr>
          <p:cNvPr id="3" name="Marcador de contenido 2"/>
          <p:cNvSpPr>
            <a:spLocks noGrp="1"/>
          </p:cNvSpPr>
          <p:nvPr>
            <p:ph idx="1"/>
          </p:nvPr>
        </p:nvSpPr>
        <p:spPr>
          <a:xfrm>
            <a:off x="2152649" y="1825625"/>
            <a:ext cx="7886700" cy="4351338"/>
          </a:xfrm>
        </p:spPr>
        <p:txBody>
          <a:bodyPr/>
          <a:lstStyle/>
          <a:p>
            <a:r>
              <a:rPr lang="es-ES" b="1" dirty="0"/>
              <a:t>Desgaste por fatiga</a:t>
            </a:r>
            <a:r>
              <a:rPr lang="es-ES" dirty="0"/>
              <a:t>: Surge por concentración de tensiones mayores a las que puede soportar el material. Incluye la formación de cavidades y grietas.</a:t>
            </a:r>
            <a:endParaRPr lang="es-CL" dirty="0"/>
          </a:p>
        </p:txBody>
      </p:sp>
      <p:sp>
        <p:nvSpPr>
          <p:cNvPr id="4" name="Marcador de número de diapositiva 3"/>
          <p:cNvSpPr>
            <a:spLocks noGrp="1"/>
          </p:cNvSpPr>
          <p:nvPr>
            <p:ph type="sldNum" sz="quarter" idx="12"/>
          </p:nvPr>
        </p:nvSpPr>
        <p:spPr/>
        <p:txBody>
          <a:bodyPr/>
          <a:lstStyle/>
          <a:p>
            <a:fld id="{ED3C9F24-97CD-894E-963C-61E4D5D33747}" type="slidenum">
              <a:rPr lang="es-ES_tradnl" smtClean="0"/>
              <a:t>5</a:t>
            </a:fld>
            <a:endParaRPr lang="es-ES_tradnl"/>
          </a:p>
        </p:txBody>
      </p:sp>
      <p:pic>
        <p:nvPicPr>
          <p:cNvPr id="7" name="Imagen 6"/>
          <p:cNvPicPr>
            <a:picLocks noChangeAspect="1"/>
          </p:cNvPicPr>
          <p:nvPr/>
        </p:nvPicPr>
        <p:blipFill>
          <a:blip r:embed="rId2"/>
          <a:stretch>
            <a:fillRect/>
          </a:stretch>
        </p:blipFill>
        <p:spPr>
          <a:xfrm>
            <a:off x="2573152" y="3433483"/>
            <a:ext cx="2443161" cy="1714499"/>
          </a:xfrm>
          <a:prstGeom prst="rect">
            <a:avLst/>
          </a:prstGeom>
        </p:spPr>
      </p:pic>
      <p:pic>
        <p:nvPicPr>
          <p:cNvPr id="1028" name="Picture 4" descr="Desarrollo de los daños por fatiga de contactos rodantes en la superficie  de rodamientos"/>
          <p:cNvPicPr>
            <a:picLocks noChangeAspect="1" noChangeArrowheads="1"/>
          </p:cNvPicPr>
          <p:nvPr/>
        </p:nvPicPr>
        <p:blipFill rotWithShape="1">
          <a:blip r:embed="rId3">
            <a:extLst>
              <a:ext uri="{28A0092B-C50C-407E-A947-70E740481C1C}">
                <a14:useLocalDpi xmlns:a14="http://schemas.microsoft.com/office/drawing/2010/main" val="0"/>
              </a:ext>
            </a:extLst>
          </a:blip>
          <a:srcRect l="26122" t="18133" b="18830"/>
          <a:stretch/>
        </p:blipFill>
        <p:spPr bwMode="auto">
          <a:xfrm>
            <a:off x="5298141" y="3433483"/>
            <a:ext cx="4216459" cy="171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479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Límites de alarma para varios equipos</a:t>
            </a:r>
          </a:p>
        </p:txBody>
      </p:sp>
      <p:sp>
        <p:nvSpPr>
          <p:cNvPr id="3" name="2 Marcador de contenido"/>
          <p:cNvSpPr>
            <a:spLocks noGrp="1"/>
          </p:cNvSpPr>
          <p:nvPr>
            <p:ph idx="1"/>
          </p:nvPr>
        </p:nvSpPr>
        <p:spPr/>
        <p:txBody>
          <a:bodyPr/>
          <a:lstStyle/>
          <a:p>
            <a:r>
              <a:rPr lang="es-CL" dirty="0"/>
              <a:t>Motores de combustión</a:t>
            </a:r>
          </a:p>
        </p:txBody>
      </p:sp>
      <p:sp>
        <p:nvSpPr>
          <p:cNvPr id="4" name="3 Marcador de número de diapositiva"/>
          <p:cNvSpPr>
            <a:spLocks noGrp="1"/>
          </p:cNvSpPr>
          <p:nvPr>
            <p:ph type="sldNum" sz="quarter" idx="12"/>
          </p:nvPr>
        </p:nvSpPr>
        <p:spPr/>
        <p:txBody>
          <a:bodyPr/>
          <a:lstStyle/>
          <a:p>
            <a:fld id="{ED3C9F24-97CD-894E-963C-61E4D5D33747}" type="slidenum">
              <a:rPr lang="es-ES_tradnl" smtClean="0"/>
              <a:t>50</a:t>
            </a:fld>
            <a:endParaRPr lang="es-ES_tradnl"/>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2405373"/>
            <a:ext cx="7920000" cy="3950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452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Ejemplos</a:t>
            </a:r>
            <a:endParaRPr lang="es-CL" dirty="0"/>
          </a:p>
        </p:txBody>
      </p:sp>
      <p:sp>
        <p:nvSpPr>
          <p:cNvPr id="16" name="Marcador de contenido 15"/>
          <p:cNvSpPr>
            <a:spLocks noGrp="1"/>
          </p:cNvSpPr>
          <p:nvPr>
            <p:ph idx="1"/>
          </p:nvPr>
        </p:nvSpPr>
        <p:spPr>
          <a:xfrm>
            <a:off x="2152650" y="1362055"/>
            <a:ext cx="7886700" cy="4814909"/>
          </a:xfrm>
        </p:spPr>
        <p:txBody>
          <a:bodyPr/>
          <a:lstStyle/>
          <a:p>
            <a:r>
              <a:rPr lang="es-CL" dirty="0" err="1"/>
              <a:t>Motoreductor</a:t>
            </a:r>
            <a:r>
              <a:rPr lang="es-CL" dirty="0"/>
              <a:t> agitador</a:t>
            </a:r>
          </a:p>
        </p:txBody>
      </p:sp>
      <p:sp>
        <p:nvSpPr>
          <p:cNvPr id="4" name="Marcador de número de diapositiva 3"/>
          <p:cNvSpPr>
            <a:spLocks noGrp="1"/>
          </p:cNvSpPr>
          <p:nvPr>
            <p:ph type="sldNum" sz="quarter" idx="12"/>
          </p:nvPr>
        </p:nvSpPr>
        <p:spPr/>
        <p:txBody>
          <a:bodyPr/>
          <a:lstStyle/>
          <a:p>
            <a:fld id="{ED3C9F24-97CD-894E-963C-61E4D5D33747}" type="slidenum">
              <a:rPr lang="es-ES_tradnl" smtClean="0"/>
              <a:t>51</a:t>
            </a:fld>
            <a:endParaRPr lang="es-ES_tradnl"/>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098" y="1842449"/>
            <a:ext cx="4681436"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2 CuadroTexto"/>
          <p:cNvSpPr txBox="1"/>
          <p:nvPr/>
        </p:nvSpPr>
        <p:spPr>
          <a:xfrm>
            <a:off x="6578535" y="1946830"/>
            <a:ext cx="3450153" cy="830997"/>
          </a:xfrm>
          <a:prstGeom prst="rect">
            <a:avLst/>
          </a:prstGeom>
          <a:noFill/>
        </p:spPr>
        <p:txBody>
          <a:bodyPr wrap="square" rtlCol="0">
            <a:spAutoFit/>
          </a:bodyPr>
          <a:lstStyle/>
          <a:p>
            <a:r>
              <a:rPr lang="es-CL" sz="1600" dirty="0"/>
              <a:t>1 año entre muestreos</a:t>
            </a:r>
          </a:p>
          <a:p>
            <a:r>
              <a:rPr lang="es-CL" sz="1600" dirty="0"/>
              <a:t>Viscosidad Incorrecta: 220 </a:t>
            </a:r>
            <a:r>
              <a:rPr lang="es-CL" sz="1600" dirty="0" err="1"/>
              <a:t>cSt</a:t>
            </a:r>
            <a:r>
              <a:rPr lang="es-CL" sz="1600" dirty="0"/>
              <a:t> / 680 </a:t>
            </a:r>
            <a:r>
              <a:rPr lang="es-CL" sz="1600" dirty="0" err="1"/>
              <a:t>cSt</a:t>
            </a:r>
            <a:r>
              <a:rPr lang="es-CL" sz="1600" dirty="0"/>
              <a:t> </a:t>
            </a:r>
          </a:p>
        </p:txBody>
      </p:sp>
      <p:pic>
        <p:nvPicPr>
          <p:cNvPr id="15" name="Imagen 14"/>
          <p:cNvPicPr>
            <a:picLocks noChangeAspect="1"/>
          </p:cNvPicPr>
          <p:nvPr/>
        </p:nvPicPr>
        <p:blipFill>
          <a:blip r:embed="rId3"/>
          <a:stretch>
            <a:fillRect/>
          </a:stretch>
        </p:blipFill>
        <p:spPr>
          <a:xfrm>
            <a:off x="6667873" y="2968221"/>
            <a:ext cx="3300129" cy="3208742"/>
          </a:xfrm>
          <a:prstGeom prst="rect">
            <a:avLst/>
          </a:prstGeom>
        </p:spPr>
      </p:pic>
    </p:spTree>
    <p:extLst>
      <p:ext uri="{BB962C8B-B14F-4D97-AF65-F5344CB8AC3E}">
        <p14:creationId xmlns:p14="http://schemas.microsoft.com/office/powerpoint/2010/main" val="1928134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Ejemplos</a:t>
            </a:r>
            <a:endParaRPr lang="es-CL" dirty="0"/>
          </a:p>
        </p:txBody>
      </p:sp>
      <p:sp>
        <p:nvSpPr>
          <p:cNvPr id="3" name="Marcador de contenido 2"/>
          <p:cNvSpPr>
            <a:spLocks noGrp="1"/>
          </p:cNvSpPr>
          <p:nvPr>
            <p:ph idx="1"/>
          </p:nvPr>
        </p:nvSpPr>
        <p:spPr>
          <a:xfrm>
            <a:off x="2152650" y="1344707"/>
            <a:ext cx="7886700" cy="4832257"/>
          </a:xfrm>
        </p:spPr>
        <p:txBody>
          <a:bodyPr/>
          <a:lstStyle/>
          <a:p>
            <a:r>
              <a:rPr lang="es-CL" dirty="0" err="1"/>
              <a:t>Motoreductor</a:t>
            </a:r>
            <a:r>
              <a:rPr lang="es-CL" dirty="0"/>
              <a:t> correa transportadora</a:t>
            </a:r>
          </a:p>
        </p:txBody>
      </p:sp>
      <p:sp>
        <p:nvSpPr>
          <p:cNvPr id="4" name="Marcador de número de diapositiva 3"/>
          <p:cNvSpPr>
            <a:spLocks noGrp="1"/>
          </p:cNvSpPr>
          <p:nvPr>
            <p:ph type="sldNum" sz="quarter" idx="12"/>
          </p:nvPr>
        </p:nvSpPr>
        <p:spPr/>
        <p:txBody>
          <a:bodyPr/>
          <a:lstStyle/>
          <a:p>
            <a:fld id="{ED3C9F24-97CD-894E-963C-61E4D5D33747}" type="slidenum">
              <a:rPr lang="es-ES_tradnl" smtClean="0"/>
              <a:t>52</a:t>
            </a:fld>
            <a:endParaRPr lang="es-ES_tradnl"/>
          </a:p>
        </p:txBody>
      </p:sp>
      <p:pic>
        <p:nvPicPr>
          <p:cNvPr id="5" name="Imagen 4"/>
          <p:cNvPicPr>
            <a:picLocks noChangeAspect="1"/>
          </p:cNvPicPr>
          <p:nvPr/>
        </p:nvPicPr>
        <p:blipFill>
          <a:blip r:embed="rId2"/>
          <a:stretch>
            <a:fillRect/>
          </a:stretch>
        </p:blipFill>
        <p:spPr>
          <a:xfrm>
            <a:off x="6630012" y="2563906"/>
            <a:ext cx="3409339" cy="2737075"/>
          </a:xfrm>
          <a:prstGeom prst="rect">
            <a:avLst/>
          </a:prstGeom>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052" y="1982845"/>
            <a:ext cx="4493829" cy="428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567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EF7D29-D364-42B9-F9E9-053B7380A4BA}"/>
              </a:ext>
            </a:extLst>
          </p:cNvPr>
          <p:cNvSpPr>
            <a:spLocks noGrp="1"/>
          </p:cNvSpPr>
          <p:nvPr>
            <p:ph type="title"/>
          </p:nvPr>
        </p:nvSpPr>
        <p:spPr/>
        <p:txBody>
          <a:bodyPr/>
          <a:lstStyle/>
          <a:p>
            <a:r>
              <a:rPr lang="es-CL" dirty="0"/>
              <a:t>Configuración y Preparación Entorno de Trabajo</a:t>
            </a:r>
          </a:p>
        </p:txBody>
      </p:sp>
      <p:sp>
        <p:nvSpPr>
          <p:cNvPr id="4" name="Marcador de número de diapositiva 3">
            <a:extLst>
              <a:ext uri="{FF2B5EF4-FFF2-40B4-BE49-F238E27FC236}">
                <a16:creationId xmlns:a16="http://schemas.microsoft.com/office/drawing/2014/main" id="{4C2CB515-E9F6-42FB-0239-1D68873FB5EE}"/>
              </a:ext>
            </a:extLst>
          </p:cNvPr>
          <p:cNvSpPr>
            <a:spLocks noGrp="1"/>
          </p:cNvSpPr>
          <p:nvPr>
            <p:ph type="sldNum" sz="quarter" idx="12"/>
          </p:nvPr>
        </p:nvSpPr>
        <p:spPr/>
        <p:txBody>
          <a:bodyPr/>
          <a:lstStyle/>
          <a:p>
            <a:fld id="{ED3C9F24-97CD-894E-963C-61E4D5D33747}" type="slidenum">
              <a:rPr lang="es-ES_tradnl" smtClean="0"/>
              <a:t>53</a:t>
            </a:fld>
            <a:endParaRPr lang="es-ES_tradnl"/>
          </a:p>
        </p:txBody>
      </p:sp>
      <p:pic>
        <p:nvPicPr>
          <p:cNvPr id="3074" name="Picture 2" descr="Anaconda (Python distribution) - Wikipedia">
            <a:extLst>
              <a:ext uri="{FF2B5EF4-FFF2-40B4-BE49-F238E27FC236}">
                <a16:creationId xmlns:a16="http://schemas.microsoft.com/office/drawing/2014/main" id="{C4D693FE-E954-9917-2909-6293EB176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3870650"/>
            <a:ext cx="3091542" cy="15360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l lenguaje Python y sus principales librerías - Formadores IT">
            <a:extLst>
              <a:ext uri="{FF2B5EF4-FFF2-40B4-BE49-F238E27FC236}">
                <a16:creationId xmlns:a16="http://schemas.microsoft.com/office/drawing/2014/main" id="{32E35151-2DF2-1634-E5E7-334331733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0" y="1574800"/>
            <a:ext cx="4381500" cy="1854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orking with Google Colab for Python and Machine Learning: A Comprehensive  Guide">
            <a:extLst>
              <a:ext uri="{FF2B5EF4-FFF2-40B4-BE49-F238E27FC236}">
                <a16:creationId xmlns:a16="http://schemas.microsoft.com/office/drawing/2014/main" id="{D1EC083A-624C-5818-E35A-9F9334CB0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721" y="3705223"/>
            <a:ext cx="43688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311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B6327-217C-BEA0-7205-17CFD8CCBDF7}"/>
              </a:ext>
            </a:extLst>
          </p:cNvPr>
          <p:cNvSpPr>
            <a:spLocks noGrp="1"/>
          </p:cNvSpPr>
          <p:nvPr>
            <p:ph type="title"/>
          </p:nvPr>
        </p:nvSpPr>
        <p:spPr/>
        <p:txBody>
          <a:bodyPr/>
          <a:lstStyle/>
          <a:p>
            <a:r>
              <a:rPr lang="es-CL" dirty="0"/>
              <a:t>Trabajo Final: Desarrollo solución Predictiva de Diagnóstico</a:t>
            </a:r>
          </a:p>
        </p:txBody>
      </p:sp>
      <p:sp>
        <p:nvSpPr>
          <p:cNvPr id="4" name="Marcador de número de diapositiva 3">
            <a:extLst>
              <a:ext uri="{FF2B5EF4-FFF2-40B4-BE49-F238E27FC236}">
                <a16:creationId xmlns:a16="http://schemas.microsoft.com/office/drawing/2014/main" id="{1A4B2A05-FAC5-031C-4ED4-524ED45742E6}"/>
              </a:ext>
            </a:extLst>
          </p:cNvPr>
          <p:cNvSpPr>
            <a:spLocks noGrp="1"/>
          </p:cNvSpPr>
          <p:nvPr>
            <p:ph type="sldNum" sz="quarter" idx="12"/>
          </p:nvPr>
        </p:nvSpPr>
        <p:spPr/>
        <p:txBody>
          <a:bodyPr/>
          <a:lstStyle/>
          <a:p>
            <a:fld id="{ED3C9F24-97CD-894E-963C-61E4D5D33747}" type="slidenum">
              <a:rPr lang="es-ES_tradnl" smtClean="0"/>
              <a:t>54</a:t>
            </a:fld>
            <a:endParaRPr lang="es-ES_tradnl"/>
          </a:p>
        </p:txBody>
      </p:sp>
      <p:sp>
        <p:nvSpPr>
          <p:cNvPr id="5" name="CuadroTexto 4">
            <a:extLst>
              <a:ext uri="{FF2B5EF4-FFF2-40B4-BE49-F238E27FC236}">
                <a16:creationId xmlns:a16="http://schemas.microsoft.com/office/drawing/2014/main" id="{7C5CB3A2-FCD1-257C-ECA6-1237E4AC30AA}"/>
              </a:ext>
            </a:extLst>
          </p:cNvPr>
          <p:cNvSpPr txBox="1"/>
          <p:nvPr/>
        </p:nvSpPr>
        <p:spPr>
          <a:xfrm>
            <a:off x="2077235" y="1662055"/>
            <a:ext cx="8318623" cy="923330"/>
          </a:xfrm>
          <a:prstGeom prst="rect">
            <a:avLst/>
          </a:prstGeom>
          <a:noFill/>
        </p:spPr>
        <p:txBody>
          <a:bodyPr wrap="square">
            <a:spAutoFit/>
          </a:bodyPr>
          <a:lstStyle/>
          <a:p>
            <a:r>
              <a:rPr lang="es-CL" dirty="0"/>
              <a:t>Los datos de aceite analizados contienen los resultados de las pruebas de aceite químico de cuatro tipos de equipos: ejes, engranajes, hidráulica y bombas, cada uno asociado con los siguientes estados de salud:</a:t>
            </a:r>
          </a:p>
        </p:txBody>
      </p:sp>
      <p:pic>
        <p:nvPicPr>
          <p:cNvPr id="6" name="Imagen 5">
            <a:extLst>
              <a:ext uri="{FF2B5EF4-FFF2-40B4-BE49-F238E27FC236}">
                <a16:creationId xmlns:a16="http://schemas.microsoft.com/office/drawing/2014/main" id="{78041910-CA10-1857-A3F8-890A5F8A974A}"/>
              </a:ext>
            </a:extLst>
          </p:cNvPr>
          <p:cNvPicPr>
            <a:picLocks noChangeAspect="1"/>
          </p:cNvPicPr>
          <p:nvPr/>
        </p:nvPicPr>
        <p:blipFill>
          <a:blip r:embed="rId2"/>
          <a:stretch>
            <a:fillRect/>
          </a:stretch>
        </p:blipFill>
        <p:spPr>
          <a:xfrm>
            <a:off x="5874913" y="3168452"/>
            <a:ext cx="4617412" cy="2208327"/>
          </a:xfrm>
          <a:prstGeom prst="rect">
            <a:avLst/>
          </a:prstGeom>
        </p:spPr>
      </p:pic>
      <p:sp>
        <p:nvSpPr>
          <p:cNvPr id="7" name="CuadroTexto 6">
            <a:extLst>
              <a:ext uri="{FF2B5EF4-FFF2-40B4-BE49-F238E27FC236}">
                <a16:creationId xmlns:a16="http://schemas.microsoft.com/office/drawing/2014/main" id="{6931E0DA-7A08-ECFD-C371-73AEDF1E4EA5}"/>
              </a:ext>
            </a:extLst>
          </p:cNvPr>
          <p:cNvSpPr txBox="1"/>
          <p:nvPr/>
        </p:nvSpPr>
        <p:spPr>
          <a:xfrm>
            <a:off x="2073060" y="2611820"/>
            <a:ext cx="3881427" cy="3693319"/>
          </a:xfrm>
          <a:prstGeom prst="rect">
            <a:avLst/>
          </a:prstGeom>
          <a:noFill/>
        </p:spPr>
        <p:txBody>
          <a:bodyPr wrap="square">
            <a:spAutoFit/>
          </a:bodyPr>
          <a:lstStyle/>
          <a:p>
            <a:r>
              <a:rPr lang="es-CL" dirty="0"/>
              <a:t>La base de datos levantada contiene 29 variables medidas:</a:t>
            </a:r>
          </a:p>
          <a:p>
            <a:endParaRPr lang="es-CL" dirty="0"/>
          </a:p>
          <a:p>
            <a:r>
              <a:rPr lang="es-CL" dirty="0"/>
              <a:t>– Concentración (en ppm) de los siguientes elementos químicos:</a:t>
            </a:r>
          </a:p>
          <a:p>
            <a:endParaRPr lang="es-CL" dirty="0"/>
          </a:p>
          <a:p>
            <a:r>
              <a:rPr lang="es-CL" dirty="0"/>
              <a:t>Fe, Cr, Al, Cu, Pb, Ni, Ag, Sn, Ti, V, Cd, Mn, </a:t>
            </a:r>
            <a:r>
              <a:rPr lang="es-CL" dirty="0" err="1"/>
              <a:t>Na</a:t>
            </a:r>
            <a:r>
              <a:rPr lang="es-CL" dirty="0"/>
              <a:t>, K, Si, Zn, Ba, B, Ca, Mo, Mg, P</a:t>
            </a:r>
          </a:p>
          <a:p>
            <a:endParaRPr lang="es-CL" dirty="0"/>
          </a:p>
          <a:p>
            <a:r>
              <a:rPr lang="es-CL" dirty="0"/>
              <a:t>– Y también contiene el contenido de agua, V40, índice de oxidación y la cantidad de partículas 4, 6 and 14 [ 𝜇 𝑚]</a:t>
            </a:r>
          </a:p>
        </p:txBody>
      </p:sp>
    </p:spTree>
    <p:extLst>
      <p:ext uri="{BB962C8B-B14F-4D97-AF65-F5344CB8AC3E}">
        <p14:creationId xmlns:p14="http://schemas.microsoft.com/office/powerpoint/2010/main" val="1813671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A1DF27-4FF9-33FD-87FB-FA8C0201020B}"/>
              </a:ext>
            </a:extLst>
          </p:cNvPr>
          <p:cNvSpPr>
            <a:spLocks noGrp="1"/>
          </p:cNvSpPr>
          <p:nvPr>
            <p:ph type="sldNum" sz="quarter" idx="12"/>
          </p:nvPr>
        </p:nvSpPr>
        <p:spPr/>
        <p:txBody>
          <a:bodyPr/>
          <a:lstStyle/>
          <a:p>
            <a:fld id="{ED3C9F24-97CD-894E-963C-61E4D5D33747}" type="slidenum">
              <a:rPr lang="es-ES_tradnl" smtClean="0"/>
              <a:t>55</a:t>
            </a:fld>
            <a:endParaRPr lang="es-ES_tradnl"/>
          </a:p>
        </p:txBody>
      </p:sp>
      <p:sp>
        <p:nvSpPr>
          <p:cNvPr id="5" name="CuadroTexto 4">
            <a:extLst>
              <a:ext uri="{FF2B5EF4-FFF2-40B4-BE49-F238E27FC236}">
                <a16:creationId xmlns:a16="http://schemas.microsoft.com/office/drawing/2014/main" id="{B56C8B78-49FE-9E6E-C7AB-1E6E34F3F2E7}"/>
              </a:ext>
            </a:extLst>
          </p:cNvPr>
          <p:cNvSpPr txBox="1"/>
          <p:nvPr/>
        </p:nvSpPr>
        <p:spPr>
          <a:xfrm>
            <a:off x="2212934" y="390016"/>
            <a:ext cx="4519781" cy="646331"/>
          </a:xfrm>
          <a:prstGeom prst="rect">
            <a:avLst/>
          </a:prstGeom>
          <a:noFill/>
        </p:spPr>
        <p:txBody>
          <a:bodyPr wrap="square" rtlCol="0">
            <a:spAutoFit/>
          </a:bodyPr>
          <a:lstStyle/>
          <a:p>
            <a:r>
              <a:rPr lang="es-MX" sz="3600" b="1" dirty="0"/>
              <a:t>Dataset</a:t>
            </a:r>
          </a:p>
        </p:txBody>
      </p:sp>
      <p:pic>
        <p:nvPicPr>
          <p:cNvPr id="6" name="Imagen 5">
            <a:extLst>
              <a:ext uri="{FF2B5EF4-FFF2-40B4-BE49-F238E27FC236}">
                <a16:creationId xmlns:a16="http://schemas.microsoft.com/office/drawing/2014/main" id="{D081E3DC-0433-1D4D-F6F7-790A619D5AE7}"/>
              </a:ext>
            </a:extLst>
          </p:cNvPr>
          <p:cNvPicPr>
            <a:picLocks noChangeAspect="1"/>
          </p:cNvPicPr>
          <p:nvPr/>
        </p:nvPicPr>
        <p:blipFill>
          <a:blip r:embed="rId2"/>
          <a:stretch>
            <a:fillRect/>
          </a:stretch>
        </p:blipFill>
        <p:spPr>
          <a:xfrm>
            <a:off x="1783690" y="1237968"/>
            <a:ext cx="8773770" cy="2305568"/>
          </a:xfrm>
          <a:prstGeom prst="rect">
            <a:avLst/>
          </a:prstGeom>
        </p:spPr>
      </p:pic>
      <p:pic>
        <p:nvPicPr>
          <p:cNvPr id="7" name="Imagen 6">
            <a:extLst>
              <a:ext uri="{FF2B5EF4-FFF2-40B4-BE49-F238E27FC236}">
                <a16:creationId xmlns:a16="http://schemas.microsoft.com/office/drawing/2014/main" id="{856EC3D6-E604-B193-C837-4ED2BF634BAF}"/>
              </a:ext>
            </a:extLst>
          </p:cNvPr>
          <p:cNvPicPr>
            <a:picLocks noChangeAspect="1"/>
          </p:cNvPicPr>
          <p:nvPr/>
        </p:nvPicPr>
        <p:blipFill>
          <a:blip r:embed="rId3"/>
          <a:stretch>
            <a:fillRect/>
          </a:stretch>
        </p:blipFill>
        <p:spPr>
          <a:xfrm>
            <a:off x="3757511" y="3730315"/>
            <a:ext cx="4032089" cy="2439259"/>
          </a:xfrm>
          <a:prstGeom prst="rect">
            <a:avLst/>
          </a:prstGeom>
        </p:spPr>
      </p:pic>
    </p:spTree>
    <p:extLst>
      <p:ext uri="{BB962C8B-B14F-4D97-AF65-F5344CB8AC3E}">
        <p14:creationId xmlns:p14="http://schemas.microsoft.com/office/powerpoint/2010/main" val="362325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Tipos de desgaste</a:t>
            </a:r>
            <a:endParaRPr lang="es-CL" dirty="0"/>
          </a:p>
        </p:txBody>
      </p:sp>
      <p:sp>
        <p:nvSpPr>
          <p:cNvPr id="3" name="Marcador de contenido 2"/>
          <p:cNvSpPr>
            <a:spLocks noGrp="1"/>
          </p:cNvSpPr>
          <p:nvPr>
            <p:ph idx="1"/>
          </p:nvPr>
        </p:nvSpPr>
        <p:spPr>
          <a:xfrm>
            <a:off x="2152649" y="1825625"/>
            <a:ext cx="7886700" cy="4351338"/>
          </a:xfrm>
        </p:spPr>
        <p:txBody>
          <a:bodyPr/>
          <a:lstStyle/>
          <a:p>
            <a:r>
              <a:rPr lang="es-ES" b="1" dirty="0"/>
              <a:t>Desgaste abrasivo</a:t>
            </a:r>
            <a:r>
              <a:rPr lang="es-ES" dirty="0"/>
              <a:t>: Es el daño por la acción de partículas sólidas presentes en la zona del rozamiento.</a:t>
            </a:r>
            <a:endParaRPr lang="es-CL" dirty="0"/>
          </a:p>
        </p:txBody>
      </p:sp>
      <p:sp>
        <p:nvSpPr>
          <p:cNvPr id="4" name="Marcador de número de diapositiva 3"/>
          <p:cNvSpPr>
            <a:spLocks noGrp="1"/>
          </p:cNvSpPr>
          <p:nvPr>
            <p:ph type="sldNum" sz="quarter" idx="12"/>
          </p:nvPr>
        </p:nvSpPr>
        <p:spPr/>
        <p:txBody>
          <a:bodyPr/>
          <a:lstStyle/>
          <a:p>
            <a:fld id="{ED3C9F24-97CD-894E-963C-61E4D5D33747}" type="slidenum">
              <a:rPr lang="es-ES_tradnl" smtClean="0"/>
              <a:t>6</a:t>
            </a:fld>
            <a:endParaRPr lang="es-ES_tradnl"/>
          </a:p>
        </p:txBody>
      </p:sp>
      <p:pic>
        <p:nvPicPr>
          <p:cNvPr id="5" name="Imagen 4"/>
          <p:cNvPicPr>
            <a:picLocks noChangeAspect="1"/>
          </p:cNvPicPr>
          <p:nvPr/>
        </p:nvPicPr>
        <p:blipFill>
          <a:blip r:embed="rId2"/>
          <a:stretch>
            <a:fillRect/>
          </a:stretch>
        </p:blipFill>
        <p:spPr>
          <a:xfrm>
            <a:off x="3004298" y="2949488"/>
            <a:ext cx="5888691" cy="2211446"/>
          </a:xfrm>
          <a:prstGeom prst="rect">
            <a:avLst/>
          </a:prstGeom>
        </p:spPr>
      </p:pic>
    </p:spTree>
    <p:extLst>
      <p:ext uri="{BB962C8B-B14F-4D97-AF65-F5344CB8AC3E}">
        <p14:creationId xmlns:p14="http://schemas.microsoft.com/office/powerpoint/2010/main" val="237214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Tipos de desgaste</a:t>
            </a:r>
            <a:endParaRPr lang="es-CL" dirty="0"/>
          </a:p>
        </p:txBody>
      </p:sp>
      <p:sp>
        <p:nvSpPr>
          <p:cNvPr id="3" name="Marcador de contenido 2"/>
          <p:cNvSpPr>
            <a:spLocks noGrp="1"/>
          </p:cNvSpPr>
          <p:nvPr>
            <p:ph idx="1"/>
          </p:nvPr>
        </p:nvSpPr>
        <p:spPr>
          <a:xfrm>
            <a:off x="2152649" y="1825625"/>
            <a:ext cx="7886700" cy="4351338"/>
          </a:xfrm>
        </p:spPr>
        <p:txBody>
          <a:bodyPr/>
          <a:lstStyle/>
          <a:p>
            <a:pPr algn="just"/>
            <a:r>
              <a:rPr lang="es-ES" b="1" dirty="0"/>
              <a:t>Desgaste por erosión</a:t>
            </a:r>
            <a:r>
              <a:rPr lang="es-ES" dirty="0"/>
              <a:t>: Es producido por una corriente de partículas abrasivas, muy común en turbinas, tubos de escape y transporte de pulpa.</a:t>
            </a:r>
            <a:endParaRPr lang="es-CL" dirty="0"/>
          </a:p>
        </p:txBody>
      </p:sp>
      <p:sp>
        <p:nvSpPr>
          <p:cNvPr id="4" name="Marcador de número de diapositiva 3"/>
          <p:cNvSpPr>
            <a:spLocks noGrp="1"/>
          </p:cNvSpPr>
          <p:nvPr>
            <p:ph type="sldNum" sz="quarter" idx="12"/>
          </p:nvPr>
        </p:nvSpPr>
        <p:spPr/>
        <p:txBody>
          <a:bodyPr/>
          <a:lstStyle/>
          <a:p>
            <a:fld id="{ED3C9F24-97CD-894E-963C-61E4D5D33747}" type="slidenum">
              <a:rPr lang="es-ES_tradnl" smtClean="0"/>
              <a:t>7</a:t>
            </a:fld>
            <a:endParaRPr lang="es-ES_tradnl"/>
          </a:p>
        </p:txBody>
      </p:sp>
      <p:pic>
        <p:nvPicPr>
          <p:cNvPr id="6" name="Imagen 5"/>
          <p:cNvPicPr>
            <a:picLocks noChangeAspect="1"/>
          </p:cNvPicPr>
          <p:nvPr/>
        </p:nvPicPr>
        <p:blipFill>
          <a:blip r:embed="rId2"/>
          <a:stretch>
            <a:fillRect/>
          </a:stretch>
        </p:blipFill>
        <p:spPr>
          <a:xfrm>
            <a:off x="2907647" y="3199424"/>
            <a:ext cx="6236354" cy="2164271"/>
          </a:xfrm>
          <a:prstGeom prst="rect">
            <a:avLst/>
          </a:prstGeom>
        </p:spPr>
      </p:pic>
    </p:spTree>
    <p:extLst>
      <p:ext uri="{BB962C8B-B14F-4D97-AF65-F5344CB8AC3E}">
        <p14:creationId xmlns:p14="http://schemas.microsoft.com/office/powerpoint/2010/main" val="237750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Tipos de desgaste</a:t>
            </a:r>
            <a:endParaRPr lang="es-CL" dirty="0"/>
          </a:p>
        </p:txBody>
      </p:sp>
      <p:sp>
        <p:nvSpPr>
          <p:cNvPr id="3" name="Marcador de contenido 2"/>
          <p:cNvSpPr>
            <a:spLocks noGrp="1"/>
          </p:cNvSpPr>
          <p:nvPr>
            <p:ph idx="1"/>
          </p:nvPr>
        </p:nvSpPr>
        <p:spPr>
          <a:xfrm>
            <a:off x="2152649" y="1825625"/>
            <a:ext cx="7886700" cy="4351338"/>
          </a:xfrm>
        </p:spPr>
        <p:txBody>
          <a:bodyPr/>
          <a:lstStyle/>
          <a:p>
            <a:pPr algn="just"/>
            <a:r>
              <a:rPr lang="es-ES" b="1" dirty="0"/>
              <a:t>Desgaste por corrosión</a:t>
            </a:r>
            <a:r>
              <a:rPr lang="es-ES" dirty="0"/>
              <a:t>: Ocasionado principalmente por la acción del oxígeno (atmosférico o disuelto en el lubricante) sobre las superficies en movimiento.</a:t>
            </a:r>
            <a:endParaRPr lang="es-CL" dirty="0"/>
          </a:p>
        </p:txBody>
      </p:sp>
      <p:sp>
        <p:nvSpPr>
          <p:cNvPr id="4" name="Marcador de número de diapositiva 3"/>
          <p:cNvSpPr>
            <a:spLocks noGrp="1"/>
          </p:cNvSpPr>
          <p:nvPr>
            <p:ph type="sldNum" sz="quarter" idx="12"/>
          </p:nvPr>
        </p:nvSpPr>
        <p:spPr/>
        <p:txBody>
          <a:bodyPr/>
          <a:lstStyle/>
          <a:p>
            <a:fld id="{ED3C9F24-97CD-894E-963C-61E4D5D33747}" type="slidenum">
              <a:rPr lang="es-ES_tradnl" smtClean="0"/>
              <a:t>8</a:t>
            </a:fld>
            <a:endParaRPr lang="es-ES_tradnl"/>
          </a:p>
        </p:txBody>
      </p:sp>
      <p:pic>
        <p:nvPicPr>
          <p:cNvPr id="5" name="Imagen 4"/>
          <p:cNvPicPr>
            <a:picLocks noChangeAspect="1"/>
          </p:cNvPicPr>
          <p:nvPr/>
        </p:nvPicPr>
        <p:blipFill>
          <a:blip r:embed="rId2"/>
          <a:stretch>
            <a:fillRect/>
          </a:stretch>
        </p:blipFill>
        <p:spPr>
          <a:xfrm>
            <a:off x="4263861" y="3070133"/>
            <a:ext cx="3664277" cy="3106831"/>
          </a:xfrm>
          <a:prstGeom prst="rect">
            <a:avLst/>
          </a:prstGeom>
        </p:spPr>
      </p:pic>
    </p:spTree>
    <p:extLst>
      <p:ext uri="{BB962C8B-B14F-4D97-AF65-F5344CB8AC3E}">
        <p14:creationId xmlns:p14="http://schemas.microsoft.com/office/powerpoint/2010/main" val="1023823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Tipos de desgaste</a:t>
            </a:r>
            <a:endParaRPr lang="es-CL" dirty="0"/>
          </a:p>
        </p:txBody>
      </p:sp>
      <p:sp>
        <p:nvSpPr>
          <p:cNvPr id="3" name="Marcador de contenido 2"/>
          <p:cNvSpPr>
            <a:spLocks noGrp="1"/>
          </p:cNvSpPr>
          <p:nvPr>
            <p:ph idx="1"/>
          </p:nvPr>
        </p:nvSpPr>
        <p:spPr>
          <a:xfrm>
            <a:off x="2152649" y="1825625"/>
            <a:ext cx="7886700" cy="4351338"/>
          </a:xfrm>
        </p:spPr>
        <p:txBody>
          <a:bodyPr/>
          <a:lstStyle/>
          <a:p>
            <a:pPr algn="just"/>
            <a:r>
              <a:rPr lang="es-ES" b="1" dirty="0"/>
              <a:t>Desgaste por frotación</a:t>
            </a:r>
            <a:r>
              <a:rPr lang="es-ES" dirty="0"/>
              <a:t>: Aquí se conjugan las cuatro formas de desgaste, en este caso los cuerpos tienen movimientos de oscilación de una amplitud menor a 100 µm .</a:t>
            </a:r>
            <a:endParaRPr lang="es-CL" dirty="0"/>
          </a:p>
        </p:txBody>
      </p:sp>
      <p:sp>
        <p:nvSpPr>
          <p:cNvPr id="4" name="Marcador de número de diapositiva 3"/>
          <p:cNvSpPr>
            <a:spLocks noGrp="1"/>
          </p:cNvSpPr>
          <p:nvPr>
            <p:ph type="sldNum" sz="quarter" idx="12"/>
          </p:nvPr>
        </p:nvSpPr>
        <p:spPr/>
        <p:txBody>
          <a:bodyPr/>
          <a:lstStyle/>
          <a:p>
            <a:fld id="{ED3C9F24-97CD-894E-963C-61E4D5D33747}" type="slidenum">
              <a:rPr lang="es-ES_tradnl" smtClean="0"/>
              <a:t>9</a:t>
            </a:fld>
            <a:endParaRPr lang="es-ES_tradnl"/>
          </a:p>
        </p:txBody>
      </p:sp>
      <p:pic>
        <p:nvPicPr>
          <p:cNvPr id="6" name="Imagen 5"/>
          <p:cNvPicPr>
            <a:picLocks noChangeAspect="1"/>
          </p:cNvPicPr>
          <p:nvPr/>
        </p:nvPicPr>
        <p:blipFill>
          <a:blip r:embed="rId2"/>
          <a:stretch>
            <a:fillRect/>
          </a:stretch>
        </p:blipFill>
        <p:spPr>
          <a:xfrm>
            <a:off x="4226858" y="3107326"/>
            <a:ext cx="3738282" cy="2741865"/>
          </a:xfrm>
          <a:prstGeom prst="rect">
            <a:avLst/>
          </a:prstGeom>
        </p:spPr>
      </p:pic>
    </p:spTree>
    <p:extLst>
      <p:ext uri="{BB962C8B-B14F-4D97-AF65-F5344CB8AC3E}">
        <p14:creationId xmlns:p14="http://schemas.microsoft.com/office/powerpoint/2010/main" val="61172518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3390</Words>
  <Application>Microsoft Macintosh PowerPoint</Application>
  <PresentationFormat>Panorámica</PresentationFormat>
  <Paragraphs>463</Paragraphs>
  <Slides>55</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55</vt:i4>
      </vt:variant>
    </vt:vector>
  </HeadingPairs>
  <TitlesOfParts>
    <vt:vector size="62" baseType="lpstr">
      <vt:lpstr>.SF NS</vt:lpstr>
      <vt:lpstr>Aptos</vt:lpstr>
      <vt:lpstr>Aptos Display</vt:lpstr>
      <vt:lpstr>Arial</vt:lpstr>
      <vt:lpstr>Cambria Math</vt:lpstr>
      <vt:lpstr>Symbol</vt:lpstr>
      <vt:lpstr>Tema de Office</vt:lpstr>
      <vt:lpstr>Análisis de Aceite</vt:lpstr>
      <vt:lpstr>Análisis de aceite</vt:lpstr>
      <vt:lpstr>Análisis de aceite</vt:lpstr>
      <vt:lpstr>Análisis de aceite</vt:lpstr>
      <vt:lpstr>Tipos de desgaste</vt:lpstr>
      <vt:lpstr>Tipos de desgaste</vt:lpstr>
      <vt:lpstr>Tipos de desgaste</vt:lpstr>
      <vt:lpstr>Tipos de desgaste</vt:lpstr>
      <vt:lpstr>Tipos de desgaste</vt:lpstr>
      <vt:lpstr>Tipos de desgaste</vt:lpstr>
      <vt:lpstr>Contaminación por agua</vt:lpstr>
      <vt:lpstr>Contaminación por agua</vt:lpstr>
      <vt:lpstr>Contaminación por agua</vt:lpstr>
      <vt:lpstr>Análisis de aceite</vt:lpstr>
      <vt:lpstr>Obtención muestras de aceite</vt:lpstr>
      <vt:lpstr>Ubicación del puerto de toma de muestra</vt:lpstr>
      <vt:lpstr>Ubicación del puerto de toma de muestra</vt:lpstr>
      <vt:lpstr>Herramientas</vt:lpstr>
      <vt:lpstr>Herramientas</vt:lpstr>
      <vt:lpstr>Herramientas</vt:lpstr>
      <vt:lpstr>Herramientas</vt:lpstr>
      <vt:lpstr>Análisis de la calidad del aceite</vt:lpstr>
      <vt:lpstr>Análisis de la calidad del aceite</vt:lpstr>
      <vt:lpstr>Detección de la contaminación</vt:lpstr>
      <vt:lpstr>Contaje de partículas</vt:lpstr>
      <vt:lpstr>Contaje de partículas ISO 4406:99</vt:lpstr>
      <vt:lpstr>Contaje de partículas ISO 4406</vt:lpstr>
      <vt:lpstr>Análisis Espectrométrico</vt:lpstr>
      <vt:lpstr>Análisis Espectrométrico</vt:lpstr>
      <vt:lpstr>Análisis Espectrométrico</vt:lpstr>
      <vt:lpstr>Análisis Espectrométrico</vt:lpstr>
      <vt:lpstr>Análisis Espectrométrico</vt:lpstr>
      <vt:lpstr>Análisis Espectrométrico</vt:lpstr>
      <vt:lpstr>Análisis infrarrojo</vt:lpstr>
      <vt:lpstr>Análisis infrarrojo</vt:lpstr>
      <vt:lpstr>Análisis infrarrojo</vt:lpstr>
      <vt:lpstr>Análisis infrarrojo</vt:lpstr>
      <vt:lpstr>Ferrografía analítica </vt:lpstr>
      <vt:lpstr>Ferrografía analítica </vt:lpstr>
      <vt:lpstr>Ejemplos de desgaste </vt:lpstr>
      <vt:lpstr>Ejemplos de desgaste </vt:lpstr>
      <vt:lpstr>Ejemplos de desgaste </vt:lpstr>
      <vt:lpstr>Ejemplos de desgaste </vt:lpstr>
      <vt:lpstr>Ejemplos de desgaste </vt:lpstr>
      <vt:lpstr>Ejemplos de desgaste </vt:lpstr>
      <vt:lpstr>Ferrografía de lectura directa (DR)</vt:lpstr>
      <vt:lpstr>Ferrografía de lectura directa (DR)</vt:lpstr>
      <vt:lpstr>Límites de alarma para varios equipos</vt:lpstr>
      <vt:lpstr>Límites de alarma para varios equipos</vt:lpstr>
      <vt:lpstr>Límites de alarma para varios equipos</vt:lpstr>
      <vt:lpstr>Ejemplos</vt:lpstr>
      <vt:lpstr>Ejemplos</vt:lpstr>
      <vt:lpstr>Configuración y Preparación Entorno de Trabajo</vt:lpstr>
      <vt:lpstr>Trabajo Final: Desarrollo solución Predictiva de Diagnóstico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Raymi Vásquez</dc:creator>
  <cp:lastModifiedBy>Raymi Vásquez</cp:lastModifiedBy>
  <cp:revision>1</cp:revision>
  <dcterms:created xsi:type="dcterms:W3CDTF">2025-07-11T16:33:03Z</dcterms:created>
  <dcterms:modified xsi:type="dcterms:W3CDTF">2025-07-11T16:33:51Z</dcterms:modified>
</cp:coreProperties>
</file>